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Helvetica Neue" panose="02020500000000000000" charset="0"/>
      <p:regular r:id="rId51"/>
      <p:bold r:id="rId52"/>
      <p:italic r:id="rId53"/>
      <p:boldItalic r:id="rId54"/>
    </p:embeddedFont>
    <p:embeddedFont>
      <p:font typeface="IBM Plex Sans" panose="020B0503050203000203" pitchFamily="34" charset="0"/>
      <p:regular r:id="rId55"/>
      <p:bold r:id="rId56"/>
      <p:italic r:id="rId57"/>
      <p:boldItalic r:id="rId58"/>
    </p:embeddedFont>
    <p:embeddedFont>
      <p:font typeface="Inter" panose="02020500000000000000" charset="0"/>
      <p:regular r:id="rId59"/>
      <p:bold r:id="rId60"/>
    </p:embeddedFont>
    <p:embeddedFont>
      <p:font typeface="Noto Sans" panose="020B0502040504020204" pitchFamily="34" charset="0"/>
      <p:regular r:id="rId61"/>
      <p:bold r:id="rId62"/>
      <p:italic r:id="rId63"/>
      <p:boldItalic r:id="rId64"/>
    </p:embeddedFont>
    <p:embeddedFont>
      <p:font typeface="Open Sans" panose="020B0606030504020204" pitchFamily="34" charset="0"/>
      <p:regular r:id="rId65"/>
      <p:bold r:id="rId66"/>
      <p:italic r:id="rId67"/>
      <p:boldItalic r:id="rId68"/>
    </p:embeddedFont>
    <p:embeddedFont>
      <p:font typeface="Proxima Nova" panose="02020500000000000000" charset="0"/>
      <p:regular r:id="rId69"/>
      <p:bold r:id="rId70"/>
      <p:italic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  <p:embeddedFont>
      <p:font typeface="Source Sans Pro" panose="020B0503030403020204" pitchFamily="34" charset="0"/>
      <p:regular r:id="rId77"/>
      <p:bold r:id="rId78"/>
      <p:italic r:id="rId79"/>
      <p:boldItalic r:id="rId80"/>
    </p:embeddedFont>
    <p:embeddedFont>
      <p:font typeface="Times" panose="02020603050405020304" pitchFamily="18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5" roundtripDataSignature="AMtx7mgn+Yo0nIYAHmI0A1bCNVgF4SnS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A96CE3-5016-4814-A219-0BB296DEB119}">
  <a:tblStyle styleId="{81A96CE3-5016-4814-A219-0BB296DEB1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2C6C8A1-017F-4508-9DCA-1CF52639BC67}" styleName="Table_1">
    <a:wholeTbl>
      <a:tcTxStyle b="off" i="off">
        <a:font>
          <a:latin typeface="Times New Roman"/>
          <a:ea typeface="Times New Roman"/>
          <a:cs typeface="Times New Roman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6F8"/>
          </a:solidFill>
        </a:fill>
      </a:tcStyle>
    </a:wholeTbl>
    <a:band1H>
      <a:tcTxStyle b="off" i="off"/>
      <a:tcStyle>
        <a:tcBdr/>
        <a:fill>
          <a:solidFill>
            <a:srgbClr val="E1ECF1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1ECF1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imes New Roman"/>
          <a:ea typeface="Times New Roman"/>
          <a:cs typeface="Times New Roman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84" Type="http://schemas.openxmlformats.org/officeDocument/2006/relationships/font" Target="fonts/font38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74" Type="http://schemas.openxmlformats.org/officeDocument/2006/relationships/font" Target="fonts/font28.fntdata"/><Relationship Id="rId79" Type="http://schemas.openxmlformats.org/officeDocument/2006/relationships/font" Target="fonts/font33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openxmlformats.org/officeDocument/2006/relationships/font" Target="fonts/font34.fntdata"/><Relationship Id="rId85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font" Target="fonts/font29.fntdata"/><Relationship Id="rId83" Type="http://schemas.openxmlformats.org/officeDocument/2006/relationships/font" Target="fonts/font37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font" Target="fonts/font32.fntdata"/><Relationship Id="rId81" Type="http://schemas.openxmlformats.org/officeDocument/2006/relationships/font" Target="fonts/font35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6" Type="http://schemas.openxmlformats.org/officeDocument/2006/relationships/font" Target="fonts/font30.fntdata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0.fntdata"/><Relationship Id="rId87" Type="http://schemas.openxmlformats.org/officeDocument/2006/relationships/viewProps" Target="viewProps.xml"/><Relationship Id="rId61" Type="http://schemas.openxmlformats.org/officeDocument/2006/relationships/font" Target="fonts/font15.fntdata"/><Relationship Id="rId82" Type="http://schemas.openxmlformats.org/officeDocument/2006/relationships/font" Target="fonts/font3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5" name="Google Shape;1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8" name="Google Shape;328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5" name="Google Shape;1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4" name="Google Shape;33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" name="Google Shape;34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6" name="Google Shape;356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7" name="Google Shape;357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3" name="Google Shape;383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9" name="Google Shape;38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6" name="Google Shape;396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9" name="Google Shape;409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1" name="Google Shape;42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7" name="Google Shape;42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5" name="Google Shape;14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5"/>
          <p:cNvGrpSpPr/>
          <p:nvPr/>
        </p:nvGrpSpPr>
        <p:grpSpPr>
          <a:xfrm>
            <a:off x="7667626" y="6021388"/>
            <a:ext cx="1476375" cy="836612"/>
            <a:chOff x="521" y="210"/>
            <a:chExt cx="2520" cy="1504"/>
          </a:xfrm>
        </p:grpSpPr>
        <p:pic>
          <p:nvPicPr>
            <p:cNvPr id="24" name="Google Shape;24;p45" descr="未標題-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57" y="709"/>
              <a:ext cx="2268" cy="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5" descr="未標題-1 複製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21" y="210"/>
              <a:ext cx="2520" cy="15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" name="Google Shape;26;p45" descr="edu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4026" y="6076950"/>
            <a:ext cx="8477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5" descr="Bann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1600" y="457200"/>
            <a:ext cx="6477000" cy="139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5"/>
          <p:cNvSpPr txBox="1">
            <a:spLocks noGrp="1"/>
          </p:cNvSpPr>
          <p:nvPr>
            <p:ph type="ctrTitle"/>
          </p:nvPr>
        </p:nvSpPr>
        <p:spPr>
          <a:xfrm>
            <a:off x="827089" y="1989140"/>
            <a:ext cx="7489825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>
                <a:solidFill>
                  <a:srgbClr val="02020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subTitle" idx="1"/>
          </p:nvPr>
        </p:nvSpPr>
        <p:spPr>
          <a:xfrm>
            <a:off x="1371600" y="4100515"/>
            <a:ext cx="640080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Noto Sans"/>
              <a:buNone/>
              <a:defRPr sz="2800" b="0">
                <a:solidFill>
                  <a:srgbClr val="020202"/>
                </a:solidFill>
              </a:defRPr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4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 txBox="1">
            <a:spLocks noGrp="1"/>
          </p:cNvSpPr>
          <p:nvPr>
            <p:ph type="body" idx="1"/>
          </p:nvPr>
        </p:nvSpPr>
        <p:spPr>
          <a:xfrm rot="5400000">
            <a:off x="2296320" y="88109"/>
            <a:ext cx="4548187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4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>
            <a:spLocks noGrp="1"/>
          </p:cNvSpPr>
          <p:nvPr>
            <p:ph type="title"/>
          </p:nvPr>
        </p:nvSpPr>
        <p:spPr>
          <a:xfrm rot="5400000">
            <a:off x="4528344" y="2318544"/>
            <a:ext cx="5916612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body" idx="1"/>
          </p:nvPr>
        </p:nvSpPr>
        <p:spPr>
          <a:xfrm rot="5400000">
            <a:off x="565151" y="450851"/>
            <a:ext cx="5916612" cy="5678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，文字及物件" type="txAndObj">
  <p:cSld name="TEXT_AND_OBJEC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6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6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38100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6"/>
          <p:cNvSpPr txBox="1">
            <a:spLocks noGrp="1"/>
          </p:cNvSpPr>
          <p:nvPr>
            <p:ph type="body" idx="2"/>
          </p:nvPr>
        </p:nvSpPr>
        <p:spPr>
          <a:xfrm>
            <a:off x="4646613" y="1700215"/>
            <a:ext cx="38100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56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6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6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6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46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6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區段標題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7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None/>
              <a:defRPr sz="1350"/>
            </a:lvl2pPr>
            <a:lvl3pPr marL="1371600" lvl="2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4pPr>
            <a:lvl5pPr marL="2286000" lvl="4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5pPr>
            <a:lvl6pPr marL="2743200" lvl="5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6pPr>
            <a:lvl7pPr marL="3200400" lvl="6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7pPr>
            <a:lvl8pPr marL="3657600" lvl="7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8pPr>
            <a:lvl9pPr marL="4114800" lvl="8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9pPr>
          </a:lstStyle>
          <a:p>
            <a:endParaRPr/>
          </a:p>
        </p:txBody>
      </p:sp>
      <p:sp>
        <p:nvSpPr>
          <p:cNvPr id="38" name="Google Shape;38;p47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7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8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8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38100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Char char="■"/>
              <a:defRPr sz="21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4pPr>
            <a:lvl5pPr marL="2286000" lvl="4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5pPr>
            <a:lvl6pPr marL="274320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6pPr>
            <a:lvl7pPr marL="320040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7pPr>
            <a:lvl8pPr marL="365760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8pPr>
            <a:lvl9pPr marL="411480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9pPr>
          </a:lstStyle>
          <a:p>
            <a:endParaRPr/>
          </a:p>
        </p:txBody>
      </p:sp>
      <p:sp>
        <p:nvSpPr>
          <p:cNvPr id="43" name="Google Shape;43;p48"/>
          <p:cNvSpPr txBox="1">
            <a:spLocks noGrp="1"/>
          </p:cNvSpPr>
          <p:nvPr>
            <p:ph type="body" idx="2"/>
          </p:nvPr>
        </p:nvSpPr>
        <p:spPr>
          <a:xfrm>
            <a:off x="4646613" y="1700215"/>
            <a:ext cx="38100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Char char="■"/>
              <a:defRPr sz="21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2pPr>
            <a:lvl3pPr marL="1371600" lvl="2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4pPr>
            <a:lvl5pPr marL="2286000" lvl="4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5pPr>
            <a:lvl6pPr marL="2743200" lvl="5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6pPr>
            <a:lvl7pPr marL="3200400" lvl="6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7pPr>
            <a:lvl8pPr marL="3657600" lvl="7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8pPr>
            <a:lvl9pPr marL="4114800" lvl="8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9pPr>
          </a:lstStyle>
          <a:p>
            <a:endParaRPr/>
          </a:p>
        </p:txBody>
      </p:sp>
      <p:sp>
        <p:nvSpPr>
          <p:cNvPr id="44" name="Google Shape;44;p48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8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4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 sz="1500"/>
            </a:lvl2pPr>
            <a:lvl3pPr marL="1371600" lvl="2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3pPr>
            <a:lvl4pPr marL="182880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49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" name="Google Shape;51;p49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 sz="1500"/>
            </a:lvl2pPr>
            <a:lvl3pPr marL="1371600" lvl="2" indent="-314325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SzPts val="1350"/>
              <a:buChar char="■"/>
              <a:defRPr sz="1350"/>
            </a:lvl3pPr>
            <a:lvl4pPr marL="182880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49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9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0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0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0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1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1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2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  <a:defRPr sz="2400"/>
            </a:lvl1pPr>
            <a:lvl2pPr marL="914400" lvl="1" indent="-36195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Char char="■"/>
              <a:defRPr sz="21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 sz="1500"/>
            </a:lvl5pPr>
            <a:lvl6pPr marL="2743200" lvl="5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 sz="1500"/>
            </a:lvl7pPr>
            <a:lvl8pPr marL="3657600" lvl="7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 sz="1500"/>
            </a:lvl8pPr>
            <a:lvl9pPr marL="4114800" lvl="8" indent="-32385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65" name="Google Shape;65;p52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2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5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71" name="Google Shape;71;p53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3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4" descr="Title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95289" y="692152"/>
            <a:ext cx="654050" cy="7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1;p44"/>
          <p:cNvCxnSpPr/>
          <p:nvPr/>
        </p:nvCxnSpPr>
        <p:spPr>
          <a:xfrm>
            <a:off x="250826" y="1196975"/>
            <a:ext cx="7850188" cy="0"/>
          </a:xfrm>
          <a:prstGeom prst="straightConnector1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Google Shape;12;p44" descr="line"/>
          <p:cNvPicPr preferRelativeResize="0"/>
          <p:nvPr/>
        </p:nvPicPr>
        <p:blipFill rotWithShape="1">
          <a:blip r:embed="rId15">
            <a:alphaModFix/>
          </a:blip>
          <a:srcRect r="-51111" b="46907"/>
          <a:stretch/>
        </p:blipFill>
        <p:spPr>
          <a:xfrm>
            <a:off x="9036051" y="2924175"/>
            <a:ext cx="107950" cy="3843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44" descr="lin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870075" y="6669090"/>
            <a:ext cx="7239000" cy="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4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44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Char char="■"/>
              <a:defRPr sz="2400" b="1" i="0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Noto Sans"/>
              <a:buChar char="■"/>
              <a:defRPr sz="2000" b="0" i="0" u="none" strike="noStrike" cap="none">
                <a:solidFill>
                  <a:srgbClr val="99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oto Sans"/>
              <a:buChar char="■"/>
              <a:defRPr sz="1800" b="0" i="0" u="none" strike="noStrike" cap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Noto Sans"/>
              <a:buChar char="■"/>
              <a:defRPr sz="1600" b="0" i="0" u="none" strike="noStrike" cap="none">
                <a:solidFill>
                  <a:srgbClr val="00CC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Noto Sans"/>
              <a:buChar char="■"/>
              <a:defRPr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Noto Sans"/>
              <a:buChar char="■"/>
              <a:defRPr sz="12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Noto Sans"/>
              <a:buChar char="■"/>
              <a:defRPr sz="12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Noto Sans"/>
              <a:buChar char="■"/>
              <a:defRPr sz="12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Noto Sans"/>
              <a:buChar char="■"/>
              <a:defRPr sz="12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" name="Google Shape;16;p44"/>
          <p:cNvSpPr txBox="1">
            <a:spLocks noGrp="1"/>
          </p:cNvSpPr>
          <p:nvPr>
            <p:ph type="ftr" idx="11"/>
          </p:nvPr>
        </p:nvSpPr>
        <p:spPr>
          <a:xfrm>
            <a:off x="3124200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" name="Google Shape;17;p44"/>
          <p:cNvSpPr txBox="1">
            <a:spLocks noGrp="1"/>
          </p:cNvSpPr>
          <p:nvPr>
            <p:ph type="sldNum" idx="12"/>
          </p:nvPr>
        </p:nvSpPr>
        <p:spPr>
          <a:xfrm>
            <a:off x="65532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" name="Google Shape;18;p44"/>
          <p:cNvGrpSpPr/>
          <p:nvPr/>
        </p:nvGrpSpPr>
        <p:grpSpPr>
          <a:xfrm>
            <a:off x="7956550" y="6165850"/>
            <a:ext cx="1187450" cy="692150"/>
            <a:chOff x="521" y="210"/>
            <a:chExt cx="2520" cy="1504"/>
          </a:xfrm>
        </p:grpSpPr>
        <p:pic>
          <p:nvPicPr>
            <p:cNvPr id="19" name="Google Shape;19;p44" descr="未標題-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57" y="709"/>
              <a:ext cx="2268" cy="8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4" descr="未標題-1 複製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21" y="210"/>
              <a:ext cx="2520" cy="150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1" name="Google Shape;21;p44"/>
          <p:cNvCxnSpPr/>
          <p:nvPr/>
        </p:nvCxnSpPr>
        <p:spPr>
          <a:xfrm rot="5400000">
            <a:off x="58738" y="1174750"/>
            <a:ext cx="1250950" cy="0"/>
          </a:xfrm>
          <a:prstGeom prst="straightConnector1">
            <a:avLst/>
          </a:prstGeom>
          <a:noFill/>
          <a:ln w="38100" cap="flat" cmpd="sng">
            <a:solidFill>
              <a:srgbClr val="33339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adio_communicat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ontent-addressable_storage" TargetMode="External"/><Relationship Id="rId3" Type="http://schemas.openxmlformats.org/officeDocument/2006/relationships/hyperlink" Target="https://en.wikipedia.org/wiki/Communications_protocol" TargetMode="External"/><Relationship Id="rId7" Type="http://schemas.openxmlformats.org/officeDocument/2006/relationships/hyperlink" Target="https://en.wikipedia.org/wiki/Distributed_file_syste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eer-to-peer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en.wikipedia.org/wiki/File_sharing" TargetMode="External"/><Relationship Id="rId10" Type="http://schemas.openxmlformats.org/officeDocument/2006/relationships/hyperlink" Target="https://en.wikipedia.org/wiki/Host_(network)" TargetMode="External"/><Relationship Id="rId4" Type="http://schemas.openxmlformats.org/officeDocument/2006/relationships/hyperlink" Target="https://en.wikipedia.org/wiki/Hypermedia" TargetMode="External"/><Relationship Id="rId9" Type="http://schemas.openxmlformats.org/officeDocument/2006/relationships/hyperlink" Target="https://en.wikipedia.org/wiki/Global_Namespa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stributed_ledg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159588" TargetMode="External"/><Relationship Id="rId7" Type="http://schemas.openxmlformats.org/officeDocument/2006/relationships/hyperlink" Target="https://en.wikipedia.org/wiki/Blockchai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m.com/topics/Hyperledger" TargetMode="External"/><Relationship Id="rId5" Type="http://schemas.openxmlformats.org/officeDocument/2006/relationships/hyperlink" Target="https://www.researchgate.net/publication/360417397_Blockchain_Applications_in_Agriculture_A_Scoping_Review" TargetMode="External"/><Relationship Id="rId4" Type="http://schemas.openxmlformats.org/officeDocument/2006/relationships/hyperlink" Target="https://www.researchgate.net/publication/363068991_Survey_on_the_Applications_of_Blockchain_in_Agricultur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cast.it/2019/10/16/let-me-tell-you-what-is-ipfs/" TargetMode="External"/><Relationship Id="rId7" Type="http://schemas.openxmlformats.org/officeDocument/2006/relationships/hyperlink" Target="https://www.worldbank.org/en/topic/food-system-job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dengreen.com/blog-collection/blockchain-technology-in-agriculture" TargetMode="External"/><Relationship Id="rId5" Type="http://schemas.openxmlformats.org/officeDocument/2006/relationships/hyperlink" Target="https://www.frontiersin.org/articles/10.3389/fbloc.2020.00007/full" TargetMode="External"/><Relationship Id="rId4" Type="http://schemas.openxmlformats.org/officeDocument/2006/relationships/hyperlink" Target="https://www.geeksforgeeks.org/blockchain-technology-introductio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blockchain-tutorial/types-of-blockchai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amsonhoi.com/661/blockchain-hyperledger-fabri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er-to-pe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101blockchains.com/consensus-algorithms-blockchai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827087" y="2300290"/>
            <a:ext cx="7489825" cy="180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 b="0" i="0" u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Agriculture Blockchain/technologies</a:t>
            </a:r>
            <a:r>
              <a:rPr lang="en-US" sz="4000"/>
              <a:t> </a:t>
            </a:r>
            <a:endParaRPr sz="4000"/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1371600" y="4100515"/>
            <a:ext cx="6400800" cy="176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545472"/>
                </a:solidFill>
              </a:rPr>
              <a:t>Computer Science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545472"/>
                </a:solidFill>
              </a:rPr>
              <a:t>111062575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545472"/>
                </a:solidFill>
              </a:rPr>
              <a:t>許詠晴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SzPts val="2800"/>
              <a:buFont typeface="Noto Sans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blockchain works</a:t>
            </a:r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Cryptography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Consensus: </a:t>
            </a:r>
            <a:r>
              <a:rPr lang="en-US" b="0">
                <a:solidFill>
                  <a:srgbClr val="2A2A39"/>
                </a:solidFill>
              </a:rPr>
              <a:t>a mechanism for adding new blocks into the blockchain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Smart contracts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P2P network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57175" lvl="0" indent="-1047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Cryptography</a:t>
            </a:r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2A2A39"/>
                </a:solidFill>
              </a:rPr>
              <a:t>A method of securing data from unauthorized access.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2A2A39"/>
                </a:solidFill>
              </a:rPr>
              <a:t>Symmetric-Key cryptography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2A2A39"/>
                </a:solidFill>
              </a:rPr>
              <a:t>Asymmetric-Key Cryptography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Hash Functions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 sz="2000" b="0" i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of an SHA-256 hash function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 hello my friend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</a:t>
            </a: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t: 5d575bc10fbfbf62435849d4f8d0382a5acc939e9f92492d87e70852655d8be9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b="1" i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Input with a slight difference:</a:t>
            </a:r>
            <a:r>
              <a:rPr lang="en-US" b="0" i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 hello my friend</a:t>
            </a:r>
            <a:r>
              <a:rPr lang="en-US" b="0" i="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b="1" i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Output: </a:t>
            </a:r>
            <a:r>
              <a:rPr lang="en-US" b="0" i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7f254266b011eec22f0af99bf627143bab758ae5eb840fffb87e5d24850f1320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b="0">
                <a:solidFill>
                  <a:srgbClr val="2A2A39"/>
                </a:solidFill>
              </a:rPr>
              <a:t>A method of authenticating and validating a value or transaction on a Blockchain or a distributed ledger without the need to trust or rely on a central authority. 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 b="0">
                <a:solidFill>
                  <a:srgbClr val="2A2A39"/>
                </a:solidFill>
              </a:rPr>
              <a:t>Consensus mechanisms are central to the functioning of any blockchain or distributed ledger.</a:t>
            </a:r>
            <a:endParaRPr/>
          </a:p>
          <a:p>
            <a:pPr marL="257175" lvl="0" indent="-1047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 b="0">
              <a:solidFill>
                <a:srgbClr val="2A2A39"/>
              </a:solidFill>
            </a:endParaRPr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 b="0">
                <a:solidFill>
                  <a:srgbClr val="2A2A39"/>
                </a:solidFill>
              </a:rPr>
              <a:t>PoW, PoS, DPoS</a:t>
            </a:r>
            <a:endParaRPr b="0">
              <a:solidFill>
                <a:srgbClr val="2A2A39"/>
              </a:solidFill>
            </a:endParaRPr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 b="0">
                <a:solidFill>
                  <a:srgbClr val="2A2A39"/>
                </a:solidFill>
              </a:rPr>
              <a:t>PBFT, PoET</a:t>
            </a:r>
            <a:endParaRPr b="0">
              <a:solidFill>
                <a:srgbClr val="2A2A39"/>
              </a:solidFill>
            </a:endParaRPr>
          </a:p>
          <a:p>
            <a:pPr marL="257175" lvl="0" indent="-1047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 b="0">
              <a:solidFill>
                <a:srgbClr val="2A2A39"/>
              </a:solidFill>
            </a:endParaRPr>
          </a:p>
          <a:p>
            <a:pPr marL="257175" lvl="0" indent="-1047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POW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2A2A39"/>
                </a:solidFill>
              </a:rPr>
              <a:t>Miners bundle up a group of transactions into a block and try to mine it (try to solve hard puzzle)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Hard puzzle defines: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b="0" i="1">
                <a:solidFill>
                  <a:srgbClr val="273239"/>
                </a:solidFill>
                <a:latin typeface="Arial"/>
                <a:ea typeface="Arial"/>
                <a:cs typeface="Arial"/>
                <a:sym typeface="Arial"/>
              </a:rPr>
              <a:t>Given data A, find a number x such as that the hash of x appended to A results is a number less than B.</a:t>
            </a:r>
            <a:endParaRPr i="1"/>
          </a:p>
          <a:p>
            <a:pPr marL="257175" lvl="0" indent="-25717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2A2A39"/>
                </a:solidFill>
              </a:rPr>
              <a:t>The first problem-solving miner add this block into the blockchain and broadcast this new block to every nodes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Mining ASIC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179" name="Google Shape;179;p16"/>
          <p:cNvSpPr txBox="1"/>
          <p:nvPr/>
        </p:nvSpPr>
        <p:spPr>
          <a:xfrm>
            <a:off x="792480" y="2181275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Bitmain</a:t>
            </a:r>
            <a:br>
              <a:rPr lang="en-US" sz="1800" b="0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 b="1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Antminer KA3 (166Th)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668" y="3078647"/>
            <a:ext cx="2812024" cy="291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6"/>
          <p:cNvSpPr txBox="1"/>
          <p:nvPr/>
        </p:nvSpPr>
        <p:spPr>
          <a:xfrm>
            <a:off x="5090160" y="2504440"/>
            <a:ext cx="296672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Hashrate: 166Th/s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consumption: 3154W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type: PCIE 3.0 16X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VARM: &gt;= 2GB (DDR5)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82" name="Google Shape;182;p16"/>
          <p:cNvGraphicFramePr/>
          <p:nvPr/>
        </p:nvGraphicFramePr>
        <p:xfrm>
          <a:off x="4119245" y="2181275"/>
          <a:ext cx="4337350" cy="4259320"/>
        </p:xfrm>
        <a:graphic>
          <a:graphicData uri="http://schemas.openxmlformats.org/drawingml/2006/table">
            <a:tbl>
              <a:tblPr>
                <a:noFill/>
                <a:tableStyleId>{81A96CE3-5016-4814-A219-0BB296DEB119}</a:tableStyleId>
              </a:tblPr>
              <a:tblGrid>
                <a:gridCol w="216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Manufacturer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Bitmain</a:t>
                      </a:r>
                      <a:endParaRPr sz="135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Model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Antminer KA3 (166Th)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Release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September 2022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Hashrate</a:t>
                      </a:r>
                      <a:endParaRPr sz="135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166Th/s</a:t>
                      </a:r>
                      <a:endParaRPr sz="135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Size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195 x 290 x 430mm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Weight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16100g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Noise level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80db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Fan(s)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Power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3154W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Voltage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200-240V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Interface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Ethernet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Temperature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5 - 40 °C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Humidity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strike="noStrike" cap="none"/>
                        <a:t>10 - 90 %</a:t>
                      </a:r>
                      <a:endParaRPr sz="1400" u="none" strike="noStrike" cap="none"/>
                    </a:p>
                  </a:txBody>
                  <a:tcPr marL="60950" marR="60950" marT="60950" marB="609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DDD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Mining GPU</a:t>
            </a:r>
            <a:endParaRPr/>
          </a:p>
        </p:txBody>
      </p:sp>
      <p:sp>
        <p:nvSpPr>
          <p:cNvPr id="189" name="Google Shape;189;p17"/>
          <p:cNvSpPr txBox="1"/>
          <p:nvPr/>
        </p:nvSpPr>
        <p:spPr>
          <a:xfrm>
            <a:off x="792480" y="2181275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Nvidia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Geforce RTX 3080 Ti</a:t>
            </a:r>
            <a:endParaRPr sz="1800" b="0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90" name="Google Shape;190;p17"/>
          <p:cNvGraphicFramePr/>
          <p:nvPr/>
        </p:nvGraphicFramePr>
        <p:xfrm>
          <a:off x="4297680" y="3209768"/>
          <a:ext cx="4439925" cy="1529110"/>
        </p:xfrm>
        <a:graphic>
          <a:graphicData uri="http://schemas.openxmlformats.org/drawingml/2006/table">
            <a:tbl>
              <a:tblPr firstRow="1" bandRow="1">
                <a:noFill/>
                <a:tableStyleId>{22C6C8A1-017F-4508-9DCA-1CF52639BC67}</a:tableStyleId>
              </a:tblPr>
              <a:tblGrid>
                <a:gridCol w="341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15.24Gh/s hashrate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Hash rate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A7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 GB GDDR6X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</a:rPr>
                        <a:t>VRAM</a:t>
                      </a:r>
                      <a:endParaRPr sz="16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7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8nm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</a:rPr>
                        <a:t>Process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</a:rPr>
                        <a:t>size</a:t>
                      </a:r>
                      <a:endParaRPr sz="1600" b="1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A7CC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1" name="Google Shape;19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226" y="3098848"/>
            <a:ext cx="3793660" cy="175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Consensus</a:t>
            </a:r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POS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 i="0">
                <a:solidFill>
                  <a:srgbClr val="2A2A3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system randomly pick up a validators who confirm transactions and validate block information.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Char char="■"/>
            </a:pPr>
            <a:r>
              <a:rPr lang="en-US"/>
              <a:t>Probability(Coin age) of being selected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</a:pPr>
            <a:r>
              <a:rPr lang="en-US" sz="1800" i="1">
                <a:solidFill>
                  <a:srgbClr val="2A2A39"/>
                </a:solidFill>
              </a:rPr>
              <a:t>Coin age = days of coin stack * number of stack coins</a:t>
            </a:r>
            <a:endParaRPr/>
          </a:p>
          <a:p>
            <a:pPr marL="34290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i="1">
              <a:solidFill>
                <a:srgbClr val="2A2A39"/>
              </a:solidFill>
            </a:endParaRPr>
          </a:p>
          <a:p>
            <a:pPr marL="4762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 i="1">
                <a:solidFill>
                  <a:srgbClr val="2A2A39"/>
                </a:solidFill>
              </a:rPr>
              <a:t>In Ethereum, </a:t>
            </a:r>
            <a:r>
              <a:rPr lang="en-US" sz="2000" b="0" i="0">
                <a:solidFill>
                  <a:srgbClr val="11111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Blocks are validated by more than one validator, and when a specific number of the validators verify that the block is accurate, it is finalized and closed.</a:t>
            </a:r>
            <a:endParaRPr sz="2000" i="1">
              <a:solidFill>
                <a:srgbClr val="2A2A39"/>
              </a:solidFill>
            </a:endParaRPr>
          </a:p>
          <a:p>
            <a:pPr marL="257175" lvl="0" indent="-104775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7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Smart contracts</a:t>
            </a:r>
            <a:endParaRPr/>
          </a:p>
        </p:txBody>
      </p:sp>
      <p:sp>
        <p:nvSpPr>
          <p:cNvPr id="203" name="Google Shape;203;p57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000" b="0" i="0">
                <a:solidFill>
                  <a:srgbClr val="161616"/>
                </a:solidFill>
                <a:latin typeface="IBM Plex Sans"/>
                <a:ea typeface="IBM Plex Sans"/>
                <a:cs typeface="IBM Plex Sans"/>
                <a:sym typeface="IBM Plex Sans"/>
              </a:rPr>
              <a:t>Smart contracts are simply programs stored on a blockchain that run automatically when predetermined conditions are met.</a:t>
            </a:r>
            <a:endParaRPr/>
          </a:p>
          <a:p>
            <a:pPr marL="257175" lvl="0" indent="-104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57175" lvl="0" indent="-104775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204" name="Google Shape;20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479" y="2777438"/>
            <a:ext cx="5620570" cy="33878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57"/>
          <p:cNvSpPr txBox="1"/>
          <p:nvPr/>
        </p:nvSpPr>
        <p:spPr>
          <a:xfrm>
            <a:off x="5236297" y="5879070"/>
            <a:ext cx="234603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https://www.scalablockchain.com/smartcontract.html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7"/>
          <p:cNvSpPr txBox="1"/>
          <p:nvPr/>
        </p:nvSpPr>
        <p:spPr>
          <a:xfrm>
            <a:off x="6699393" y="2690336"/>
            <a:ext cx="244460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DApp (decentralized application) is an combination of a series of smart contracts.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blockchain works</a:t>
            </a: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951345" y="1736436"/>
            <a:ext cx="332510" cy="350982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7994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9"/>
          <p:cNvSpPr/>
          <p:nvPr/>
        </p:nvSpPr>
        <p:spPr>
          <a:xfrm>
            <a:off x="928254" y="2087418"/>
            <a:ext cx="378691" cy="7327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7994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706581" y="1431636"/>
            <a:ext cx="9836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19"/>
          <p:cNvCxnSpPr/>
          <p:nvPr/>
        </p:nvCxnSpPr>
        <p:spPr>
          <a:xfrm>
            <a:off x="1551709" y="2309091"/>
            <a:ext cx="1348509" cy="0"/>
          </a:xfrm>
          <a:prstGeom prst="straightConnector1">
            <a:avLst/>
          </a:prstGeom>
          <a:noFill/>
          <a:ln w="19050" cap="flat" cmpd="sng">
            <a:solidFill>
              <a:srgbClr val="43435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6" name="Google Shape;216;p19"/>
          <p:cNvSpPr txBox="1"/>
          <p:nvPr/>
        </p:nvSpPr>
        <p:spPr>
          <a:xfrm>
            <a:off x="1454727" y="1902634"/>
            <a:ext cx="1727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Transfer money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(or deploy  smart contracts)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0218" y="1399326"/>
            <a:ext cx="2019582" cy="181952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/>
          <p:nvPr/>
        </p:nvSpPr>
        <p:spPr>
          <a:xfrm>
            <a:off x="2900218" y="2087418"/>
            <a:ext cx="452581" cy="3525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3126508" y="1232744"/>
            <a:ext cx="138083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P2P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1218" y="2381910"/>
            <a:ext cx="1648055" cy="198147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/>
          <p:nvPr/>
        </p:nvSpPr>
        <p:spPr>
          <a:xfrm>
            <a:off x="2051627" y="1668604"/>
            <a:ext cx="300182" cy="283497"/>
          </a:xfrm>
          <a:prstGeom prst="ellipse">
            <a:avLst/>
          </a:prstGeom>
          <a:solidFill>
            <a:srgbClr val="02C222"/>
          </a:solidFill>
          <a:ln w="25400" cap="flat" cmpd="sng">
            <a:solidFill>
              <a:srgbClr val="7994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" name="Google Shape;222;p19"/>
          <p:cNvCxnSpPr/>
          <p:nvPr/>
        </p:nvCxnSpPr>
        <p:spPr>
          <a:xfrm rot="10800000" flipH="1">
            <a:off x="1675245" y="1752466"/>
            <a:ext cx="314037" cy="52401"/>
          </a:xfrm>
          <a:prstGeom prst="straightConnector1">
            <a:avLst/>
          </a:prstGeom>
          <a:noFill/>
          <a:ln w="9525" cap="flat" cmpd="sng">
            <a:solidFill>
              <a:srgbClr val="A1C7D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3" name="Google Shape;223;p19"/>
          <p:cNvCxnSpPr/>
          <p:nvPr/>
        </p:nvCxnSpPr>
        <p:spPr>
          <a:xfrm rot="10800000" flipH="1">
            <a:off x="1697181" y="1897214"/>
            <a:ext cx="314037" cy="52401"/>
          </a:xfrm>
          <a:prstGeom prst="straightConnector1">
            <a:avLst/>
          </a:prstGeom>
          <a:noFill/>
          <a:ln w="9525" cap="flat" cmpd="sng">
            <a:solidFill>
              <a:srgbClr val="A1C7D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4" name="Google Shape;224;p19"/>
          <p:cNvSpPr/>
          <p:nvPr/>
        </p:nvSpPr>
        <p:spPr>
          <a:xfrm>
            <a:off x="3694786" y="4474660"/>
            <a:ext cx="300182" cy="283497"/>
          </a:xfrm>
          <a:prstGeom prst="ellipse">
            <a:avLst/>
          </a:prstGeom>
          <a:solidFill>
            <a:srgbClr val="02C222"/>
          </a:solidFill>
          <a:ln w="25400" cap="flat" cmpd="sng">
            <a:solidFill>
              <a:srgbClr val="7994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518814" y="5347723"/>
            <a:ext cx="300182" cy="283497"/>
          </a:xfrm>
          <a:prstGeom prst="ellipse">
            <a:avLst/>
          </a:prstGeom>
          <a:solidFill>
            <a:srgbClr val="3F3F55"/>
          </a:solidFill>
          <a:ln w="25400" cap="flat" cmpd="sng">
            <a:solidFill>
              <a:srgbClr val="7994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4135706" y="4845878"/>
            <a:ext cx="300182" cy="283497"/>
          </a:xfrm>
          <a:prstGeom prst="ellipse">
            <a:avLst/>
          </a:prstGeom>
          <a:solidFill>
            <a:srgbClr val="3F3F55"/>
          </a:solidFill>
          <a:ln w="25400" cap="flat" cmpd="sng">
            <a:solidFill>
              <a:srgbClr val="7994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19"/>
          <p:cNvCxnSpPr/>
          <p:nvPr/>
        </p:nvCxnSpPr>
        <p:spPr>
          <a:xfrm>
            <a:off x="4750595" y="2273747"/>
            <a:ext cx="1126988" cy="340274"/>
          </a:xfrm>
          <a:prstGeom prst="straightConnector1">
            <a:avLst/>
          </a:prstGeom>
          <a:noFill/>
          <a:ln w="19050" cap="flat" cmpd="sng">
            <a:solidFill>
              <a:srgbClr val="43435D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8" name="Google Shape;228;p19"/>
          <p:cNvCxnSpPr>
            <a:stCxn id="226" idx="5"/>
            <a:endCxn id="225" idx="1"/>
          </p:cNvCxnSpPr>
          <p:nvPr/>
        </p:nvCxnSpPr>
        <p:spPr>
          <a:xfrm>
            <a:off x="4391927" y="5087858"/>
            <a:ext cx="170700" cy="301500"/>
          </a:xfrm>
          <a:prstGeom prst="straightConnector1">
            <a:avLst/>
          </a:prstGeom>
          <a:noFill/>
          <a:ln w="12700" cap="flat" cmpd="sng">
            <a:solidFill>
              <a:srgbClr val="43435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19"/>
          <p:cNvCxnSpPr>
            <a:stCxn id="226" idx="1"/>
            <a:endCxn id="224" idx="5"/>
          </p:cNvCxnSpPr>
          <p:nvPr/>
        </p:nvCxnSpPr>
        <p:spPr>
          <a:xfrm rot="10800000">
            <a:off x="3951067" y="4716695"/>
            <a:ext cx="228600" cy="170700"/>
          </a:xfrm>
          <a:prstGeom prst="straightConnector1">
            <a:avLst/>
          </a:prstGeom>
          <a:noFill/>
          <a:ln w="12700" cap="flat" cmpd="sng">
            <a:solidFill>
              <a:srgbClr val="43435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19"/>
          <p:cNvSpPr txBox="1"/>
          <p:nvPr/>
        </p:nvSpPr>
        <p:spPr>
          <a:xfrm>
            <a:off x="6195292" y="1992607"/>
            <a:ext cx="22629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 consensus algo.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" name="Google Shape;231;p19"/>
          <p:cNvCxnSpPr/>
          <p:nvPr/>
        </p:nvCxnSpPr>
        <p:spPr>
          <a:xfrm>
            <a:off x="4768308" y="5624686"/>
            <a:ext cx="170848" cy="301382"/>
          </a:xfrm>
          <a:prstGeom prst="straightConnector1">
            <a:avLst/>
          </a:prstGeom>
          <a:noFill/>
          <a:ln w="12700" cap="flat" cmpd="sng">
            <a:solidFill>
              <a:srgbClr val="43435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19"/>
          <p:cNvSpPr/>
          <p:nvPr/>
        </p:nvSpPr>
        <p:spPr>
          <a:xfrm>
            <a:off x="4888468" y="5919534"/>
            <a:ext cx="300182" cy="283497"/>
          </a:xfrm>
          <a:prstGeom prst="ellipse">
            <a:avLst/>
          </a:prstGeom>
          <a:solidFill>
            <a:srgbClr val="3F3F55"/>
          </a:solidFill>
          <a:ln w="25400" cap="flat" cmpd="sng">
            <a:solidFill>
              <a:srgbClr val="7994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19"/>
          <p:cNvCxnSpPr/>
          <p:nvPr/>
        </p:nvCxnSpPr>
        <p:spPr>
          <a:xfrm>
            <a:off x="5154501" y="6166806"/>
            <a:ext cx="170848" cy="301382"/>
          </a:xfrm>
          <a:prstGeom prst="straightConnector1">
            <a:avLst/>
          </a:prstGeom>
          <a:noFill/>
          <a:ln w="12700" cap="flat" cmpd="sng">
            <a:solidFill>
              <a:srgbClr val="43435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" name="Google Shape;234;p19"/>
          <p:cNvSpPr txBox="1"/>
          <p:nvPr/>
        </p:nvSpPr>
        <p:spPr>
          <a:xfrm>
            <a:off x="4620587" y="4626284"/>
            <a:ext cx="17198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block is linked to the blockchain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1687662" y="1423554"/>
            <a:ext cx="92702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p19"/>
          <p:cNvCxnSpPr/>
          <p:nvPr/>
        </p:nvCxnSpPr>
        <p:spPr>
          <a:xfrm flipH="1">
            <a:off x="2347195" y="4978684"/>
            <a:ext cx="1161986" cy="8942"/>
          </a:xfrm>
          <a:prstGeom prst="straightConnector1">
            <a:avLst/>
          </a:prstGeom>
          <a:noFill/>
          <a:ln w="19050" cap="flat" cmpd="sng">
            <a:solidFill>
              <a:srgbClr val="43435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7" name="Google Shape;237;p19"/>
          <p:cNvSpPr txBox="1"/>
          <p:nvPr/>
        </p:nvSpPr>
        <p:spPr>
          <a:xfrm>
            <a:off x="706581" y="4726016"/>
            <a:ext cx="158280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request of user A is completed.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3820603" y="2860592"/>
            <a:ext cx="1380836" cy="7668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request is broadcast to every node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9"/>
          <p:cNvCxnSpPr/>
          <p:nvPr/>
        </p:nvCxnSpPr>
        <p:spPr>
          <a:xfrm flipH="1">
            <a:off x="5652850" y="4956795"/>
            <a:ext cx="896302" cy="430300"/>
          </a:xfrm>
          <a:prstGeom prst="straightConnector1">
            <a:avLst/>
          </a:prstGeom>
          <a:noFill/>
          <a:ln w="19050" cap="flat" cmpd="sng">
            <a:solidFill>
              <a:srgbClr val="43435D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0" name="Google Shape;240;p19"/>
          <p:cNvSpPr txBox="1"/>
          <p:nvPr/>
        </p:nvSpPr>
        <p:spPr>
          <a:xfrm>
            <a:off x="7326746" y="3260543"/>
            <a:ext cx="200365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request is packaged together with others request into a block.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100" cy="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Types of blockchain</a:t>
            </a:r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Public blockchain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Private blockchain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Consortium blockchain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684213" y="1700213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Introduction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Technology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Industry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Applications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333399"/>
                </a:solidFill>
              </a:rPr>
              <a:t>S.W.O.T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Conclusion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References</a:t>
            </a:r>
            <a:endParaRPr/>
          </a:p>
          <a:p>
            <a:pPr marL="257175" lvl="0" indent="-130175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Public blockchain</a:t>
            </a: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684213" y="1700215"/>
            <a:ext cx="7772400" cy="4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Char char="■"/>
            </a:pP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a </a:t>
            </a:r>
            <a:r>
              <a:rPr lang="en-US" sz="2400" b="1" i="0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permissionless</a:t>
            </a: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distributed ledger on which anybody can join and conduct transactions.</a:t>
            </a:r>
            <a:endParaRPr/>
          </a:p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Char char="■"/>
            </a:pP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Blockchain nodes do not need to know or trust each other, so </a:t>
            </a:r>
            <a:r>
              <a:rPr lang="en-US" sz="2400" b="1" i="0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consensus mechanism is often complexity</a:t>
            </a: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such as PoW, PoS, and so on.</a:t>
            </a:r>
            <a:endParaRPr sz="2400" b="1" i="0" u="none" strike="noStrike" cap="none">
              <a:solidFill>
                <a:srgbClr val="2A2A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marR="0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Char char="■"/>
            </a:pPr>
            <a:r>
              <a:rPr lang="en-US" sz="2400" b="1" i="0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and transparent</a:t>
            </a: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data on a public blockchain is transparent to all member nodes.</a:t>
            </a:r>
            <a:endParaRPr/>
          </a:p>
          <a:p>
            <a:pPr marL="257175" marR="0" lvl="0" indent="-1047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None/>
            </a:pPr>
            <a:endParaRPr sz="2400" b="1" i="0" u="none" strike="noStrike" cap="non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3" name="Google Shape;253;p21" descr="BTC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9072" y="485298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 descr="Ethereum brand assets | ethereum.or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7888" y="4685571"/>
            <a:ext cx="2762715" cy="1554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8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Private blockchain</a:t>
            </a:r>
            <a:endParaRPr/>
          </a:p>
        </p:txBody>
      </p:sp>
      <p:sp>
        <p:nvSpPr>
          <p:cNvPr id="260" name="Google Shape;260;p58"/>
          <p:cNvSpPr txBox="1"/>
          <p:nvPr/>
        </p:nvSpPr>
        <p:spPr>
          <a:xfrm>
            <a:off x="684213" y="1700215"/>
            <a:ext cx="7772400" cy="4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Char char="■"/>
            </a:pP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blockchain network operates in a private context, </a:t>
            </a:r>
            <a:r>
              <a:rPr lang="en-US" sz="2400" b="1" i="0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such as a restricted network</a:t>
            </a: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or is controlled by a single identity.</a:t>
            </a:r>
            <a:endParaRPr/>
          </a:p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Char char="■"/>
            </a:pP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has a similar </a:t>
            </a:r>
            <a:r>
              <a:rPr lang="en-US" sz="2400" b="1" i="0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peer-to-peer connection </a:t>
            </a: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400" b="1" i="0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decentralization</a:t>
            </a: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 public blockchain network.</a:t>
            </a:r>
            <a:endParaRPr/>
          </a:p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Char char="■"/>
            </a:pP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are often run on a small network within a firm or organization rather than open to anybody who wants to contribute processing power. </a:t>
            </a:r>
            <a:endParaRPr/>
          </a:p>
          <a:p>
            <a:pPr marL="257175" marR="0" lvl="0" indent="-104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None/>
            </a:pPr>
            <a:endParaRPr sz="2400" b="1" i="0" u="none" strike="noStrike" cap="none">
              <a:solidFill>
                <a:srgbClr val="2A2A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marR="0" lvl="0" indent="-1047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None/>
            </a:pPr>
            <a:endParaRPr sz="2400" b="1" i="0" u="none" strike="noStrike" cap="non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9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Consortium blockchain</a:t>
            </a:r>
            <a:endParaRPr/>
          </a:p>
        </p:txBody>
      </p:sp>
      <p:sp>
        <p:nvSpPr>
          <p:cNvPr id="266" name="Google Shape;266;p59"/>
          <p:cNvSpPr txBox="1"/>
          <p:nvPr/>
        </p:nvSpPr>
        <p:spPr>
          <a:xfrm>
            <a:off x="685800" y="1651447"/>
            <a:ext cx="7772400" cy="4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Char char="■"/>
            </a:pP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consortium blockchain is a combination of multiple private blockchains </a:t>
            </a:r>
            <a:r>
              <a:rPr lang="en-US" sz="2400" b="1" i="0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belonging to different organizations</a:t>
            </a: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Char char="■"/>
            </a:pP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organization manages their own node or blockchain, the data within can be accessed, shared and distributed by organizations within the consortium.</a:t>
            </a:r>
            <a:endParaRPr sz="2400" b="1" i="0" u="none" strike="noStrike" cap="non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marR="0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Noto Sans"/>
              <a:buChar char="■"/>
            </a:pPr>
            <a:r>
              <a:rPr lang="en-US" sz="2400" b="1" i="0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Hyperledger Fabric </a:t>
            </a:r>
            <a:r>
              <a:rPr lang="en-US" sz="2400" b="1" i="0" u="none" strike="noStrike" cap="none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 designed for enterprise use</a:t>
            </a:r>
            <a:r>
              <a:rPr lang="en-US" sz="2400" b="1" i="0" u="none" strike="noStrike" cap="non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 b="1" i="0" u="none" strike="noStrike" cap="none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Google Shape;26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250" y="4378500"/>
            <a:ext cx="2060975" cy="2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9"/>
          <p:cNvSpPr txBox="1"/>
          <p:nvPr/>
        </p:nvSpPr>
        <p:spPr>
          <a:xfrm>
            <a:off x="3780775" y="6119336"/>
            <a:ext cx="41440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https://www.samsonhoi.com/661/blockchain-hyperledger-fabric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IOT and IPFS</a:t>
            </a:r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IOT in agriculture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IPFS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IOT data with blockchain and IPFS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0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IOT in agriculture</a:t>
            </a:r>
            <a:endParaRPr sz="2000"/>
          </a:p>
        </p:txBody>
      </p:sp>
      <p:sp>
        <p:nvSpPr>
          <p:cNvPr id="280" name="Google Shape;280;p60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 sz="2000"/>
              <a:t>Soil Moisture Data Retrieval using using Tuya Link SDK</a:t>
            </a:r>
            <a:endParaRPr/>
          </a:p>
          <a:p>
            <a:pPr marL="257175" lvl="0" indent="-1047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 sz="2000"/>
          </a:p>
        </p:txBody>
      </p:sp>
      <p:sp>
        <p:nvSpPr>
          <p:cNvPr id="281" name="Google Shape;281;p60"/>
          <p:cNvSpPr txBox="1"/>
          <p:nvPr/>
        </p:nvSpPr>
        <p:spPr>
          <a:xfrm>
            <a:off x="84070" y="6468781"/>
            <a:ext cx="93330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https://opencloudware.com/soil-moisture-data-retrieval-application-using-tuya-link-sdk/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4771" y="2287626"/>
            <a:ext cx="3429433" cy="4070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1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IOT in agriculture</a:t>
            </a:r>
            <a:endParaRPr sz="2000"/>
          </a:p>
        </p:txBody>
      </p:sp>
      <p:sp>
        <p:nvSpPr>
          <p:cNvPr id="288" name="Google Shape;288;p61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Himax WE-I Plus EVB Endpoint AI Development Board with SparkFun’s Qwiic sensors on farms</a:t>
            </a:r>
            <a:endParaRPr/>
          </a:p>
        </p:txBody>
      </p:sp>
      <p:pic>
        <p:nvPicPr>
          <p:cNvPr id="289" name="Google Shape;289;p61" descr="Himax WE-I LoRa SparkFun connec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0644" y="2840192"/>
            <a:ext cx="4731849" cy="3548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61"/>
          <p:cNvCxnSpPr/>
          <p:nvPr/>
        </p:nvCxnSpPr>
        <p:spPr>
          <a:xfrm rot="10800000">
            <a:off x="1579418" y="4165600"/>
            <a:ext cx="1302327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" name="Google Shape;291;p61"/>
          <p:cNvCxnSpPr/>
          <p:nvPr/>
        </p:nvCxnSpPr>
        <p:spPr>
          <a:xfrm flipH="1">
            <a:off x="4922982" y="3251200"/>
            <a:ext cx="2438400" cy="136343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2" name="Google Shape;292;p61"/>
          <p:cNvCxnSpPr/>
          <p:nvPr/>
        </p:nvCxnSpPr>
        <p:spPr>
          <a:xfrm flipH="1">
            <a:off x="5180007" y="5255491"/>
            <a:ext cx="1848866" cy="66129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3" name="Google Shape;293;p61"/>
          <p:cNvSpPr txBox="1"/>
          <p:nvPr/>
        </p:nvSpPr>
        <p:spPr>
          <a:xfrm>
            <a:off x="560410" y="3814416"/>
            <a:ext cx="1584038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TVOC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Humidity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pressure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61"/>
          <p:cNvSpPr txBox="1"/>
          <p:nvPr/>
        </p:nvSpPr>
        <p:spPr>
          <a:xfrm>
            <a:off x="7361382" y="2930647"/>
            <a:ext cx="1703742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LoRa: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2021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r>
              <a:rPr lang="en-US" sz="1400" b="0" i="0" u="none" strike="noStrike" cap="none">
                <a:solidFill>
                  <a:srgbClr val="0F0F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physical proprietary </a:t>
            </a:r>
            <a:r>
              <a:rPr lang="en-US" sz="1400" b="0" i="0" u="sng" strike="noStrike" cap="none">
                <a:solidFill>
                  <a:srgbClr val="0F0F1A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radio communication</a:t>
            </a:r>
            <a:r>
              <a:rPr lang="en-US" sz="1400" b="0" i="0" u="none" strike="noStrike" cap="none">
                <a:solidFill>
                  <a:srgbClr val="0F0F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te-chnique</a:t>
            </a:r>
            <a:endParaRPr sz="1400" b="0" i="0" u="none" strike="noStrike" cap="none">
              <a:solidFill>
                <a:srgbClr val="0F0F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61"/>
          <p:cNvSpPr txBox="1"/>
          <p:nvPr/>
        </p:nvSpPr>
        <p:spPr>
          <a:xfrm>
            <a:off x="84070" y="6468781"/>
            <a:ext cx="93330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Source:https://opencloudware.com/smart-agriculture-application-using-himax-we-i-plus-evb-endpoint-ai-development-board/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61"/>
          <p:cNvSpPr txBox="1"/>
          <p:nvPr/>
        </p:nvSpPr>
        <p:spPr>
          <a:xfrm>
            <a:off x="7130449" y="4935188"/>
            <a:ext cx="19346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 Himax WE-I Plus: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ML model used in this application is for basic crop detection.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2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IOT in agriculture</a:t>
            </a:r>
            <a:endParaRPr sz="2000"/>
          </a:p>
        </p:txBody>
      </p:sp>
      <p:sp>
        <p:nvSpPr>
          <p:cNvPr id="302" name="Google Shape;302;p62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 sz="2000"/>
              <a:t>Himax WE-I Plus EVB Endpoint AI Development Board</a:t>
            </a:r>
            <a:endParaRPr sz="2000"/>
          </a:p>
        </p:txBody>
      </p:sp>
      <p:sp>
        <p:nvSpPr>
          <p:cNvPr id="303" name="Google Shape;303;p62"/>
          <p:cNvSpPr txBox="1"/>
          <p:nvPr/>
        </p:nvSpPr>
        <p:spPr>
          <a:xfrm>
            <a:off x="84070" y="6468781"/>
            <a:ext cx="933305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Source:https://opencloudware.com/smart-agriculture-application-using-himax-we-i-plus-evb-endpoint-ai-development-board/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2"/>
          <p:cNvSpPr txBox="1"/>
          <p:nvPr/>
        </p:nvSpPr>
        <p:spPr>
          <a:xfrm>
            <a:off x="4673718" y="2125005"/>
            <a:ext cx="4812027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WE-I Plus ASIC (HX6537-A)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 32-bit EM9D DSP with FPU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400MHz clock frequency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2MB SRAM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2MB Flash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Himax HM0360 AoS TM ultra-low power VGA CCM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1/6" CMOS Sensor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640 x 480 Pixel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60 FPS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FTDI USB to SPI/I2C/UART bridge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LDO power supply (3.3/2.8/1.8/1.2V)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3-axis accelerometer (STM LSM9DS1)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1x reset button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2x microphones (L/R)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2x user LEDs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MicroUSB connector</a:t>
            </a:r>
            <a:endParaRPr/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Expansion header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1x I2C port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3x GPIOs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Power/Ground</a:t>
            </a:r>
            <a:endParaRPr/>
          </a:p>
        </p:txBody>
      </p:sp>
      <p:pic>
        <p:nvPicPr>
          <p:cNvPr id="305" name="Google Shape;305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843" y="2191902"/>
            <a:ext cx="2680194" cy="416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3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IPFS</a:t>
            </a:r>
            <a:endParaRPr sz="2000"/>
          </a:p>
        </p:txBody>
      </p:sp>
      <p:sp>
        <p:nvSpPr>
          <p:cNvPr id="311" name="Google Shape;311;p63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 sz="2000" dirty="0"/>
              <a:t>  </a:t>
            </a:r>
            <a:r>
              <a:rPr lang="en-US" sz="2000" dirty="0">
                <a:solidFill>
                  <a:srgbClr val="0F0F1A"/>
                </a:solidFill>
              </a:rPr>
              <a:t>The</a:t>
            </a:r>
            <a:r>
              <a:rPr lang="en-US" sz="2000" dirty="0"/>
              <a:t> </a:t>
            </a:r>
            <a:r>
              <a:rPr lang="en-US" sz="2000" dirty="0" err="1"/>
              <a:t>InterPlanetary</a:t>
            </a:r>
            <a:r>
              <a:rPr lang="en-US" sz="2000" dirty="0"/>
              <a:t> File System (IPFS) </a:t>
            </a:r>
            <a:r>
              <a:rPr lang="en-US" sz="2000" dirty="0">
                <a:solidFill>
                  <a:srgbClr val="0F0F1A"/>
                </a:solidFill>
              </a:rPr>
              <a:t>is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F0F1A"/>
                </a:solidFill>
              </a:rPr>
              <a:t>a</a:t>
            </a:r>
            <a:r>
              <a:rPr lang="en-US" sz="2000" dirty="0"/>
              <a:t> </a:t>
            </a:r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protocol</a:t>
            </a:r>
            <a:r>
              <a:rPr lang="en-US" sz="2000" dirty="0">
                <a:solidFill>
                  <a:srgbClr val="0F0F1A"/>
                </a:solidFill>
              </a:rPr>
              <a:t>, </a:t>
            </a:r>
            <a:r>
              <a:rPr lang="en-US" sz="2000" u="sng" dirty="0">
                <a:solidFill>
                  <a:srgbClr val="0F0F1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hypermedia</a:t>
            </a:r>
            <a:r>
              <a:rPr lang="en-US" sz="2000" dirty="0">
                <a:solidFill>
                  <a:srgbClr val="0F0F1A"/>
                </a:solidFill>
              </a:rPr>
              <a:t> and </a:t>
            </a:r>
            <a:r>
              <a:rPr lang="en-US" sz="2000" u="sng" dirty="0">
                <a:solidFill>
                  <a:srgbClr val="0F0F1A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 sharing</a:t>
            </a:r>
            <a:r>
              <a:rPr lang="en-US" sz="2000" dirty="0">
                <a:solidFill>
                  <a:srgbClr val="0F0F1A"/>
                </a:solidFill>
              </a:rPr>
              <a:t> </a:t>
            </a:r>
            <a:r>
              <a:rPr lang="en-US" sz="2000" u="sng" dirty="0">
                <a:solidFill>
                  <a:srgbClr val="0F0F1A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peer-to-peer</a:t>
            </a:r>
            <a:r>
              <a:rPr lang="en-US" sz="2000" dirty="0">
                <a:solidFill>
                  <a:srgbClr val="0F0F1A"/>
                </a:solidFill>
              </a:rPr>
              <a:t> network for storing and sharing data in a </a:t>
            </a:r>
            <a:r>
              <a:rPr lang="en-US" sz="2000" u="sng" dirty="0">
                <a:solidFill>
                  <a:srgbClr val="0F0F1A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distributed file system</a:t>
            </a:r>
            <a:r>
              <a:rPr lang="en-US" sz="2000" dirty="0">
                <a:solidFill>
                  <a:srgbClr val="0F0F1A"/>
                </a:solidFill>
              </a:rPr>
              <a:t>. </a:t>
            </a:r>
            <a:endParaRPr dirty="0"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 sz="2000" dirty="0">
                <a:solidFill>
                  <a:srgbClr val="0F0F1A"/>
                </a:solidFill>
              </a:rPr>
              <a:t>IPFS uses </a:t>
            </a:r>
            <a:r>
              <a:rPr lang="en-US" sz="20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content-addressing</a:t>
            </a:r>
            <a:r>
              <a:rPr lang="en-US" sz="2000" dirty="0"/>
              <a:t> </a:t>
            </a:r>
            <a:r>
              <a:rPr lang="en-US" sz="2000" dirty="0">
                <a:solidFill>
                  <a:srgbClr val="0F0F1A"/>
                </a:solidFill>
              </a:rPr>
              <a:t>to uniquely identify each file in a </a:t>
            </a:r>
            <a:r>
              <a:rPr lang="en-US" sz="2000" u="sng" dirty="0">
                <a:solidFill>
                  <a:srgbClr val="0F0F1A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global namespace</a:t>
            </a:r>
            <a:r>
              <a:rPr lang="en-US" sz="2000" dirty="0">
                <a:solidFill>
                  <a:srgbClr val="0F0F1A"/>
                </a:solidFill>
              </a:rPr>
              <a:t> connecting IPFS </a:t>
            </a:r>
            <a:r>
              <a:rPr lang="en-US" sz="2000" u="sng" dirty="0">
                <a:solidFill>
                  <a:srgbClr val="0F0F1A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hosts</a:t>
            </a:r>
            <a:r>
              <a:rPr lang="en-US" sz="2000" dirty="0">
                <a:solidFill>
                  <a:srgbClr val="0F0F1A"/>
                </a:solidFill>
              </a:rPr>
              <a:t>.</a:t>
            </a:r>
            <a:endParaRPr dirty="0"/>
          </a:p>
          <a:p>
            <a:pPr marL="257175" lvl="0" indent="-1047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 sz="2000" dirty="0"/>
          </a:p>
        </p:txBody>
      </p:sp>
      <p:pic>
        <p:nvPicPr>
          <p:cNvPr id="312" name="Google Shape;312;p6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42989" y="4038963"/>
            <a:ext cx="47625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3"/>
          <p:cNvSpPr/>
          <p:nvPr/>
        </p:nvSpPr>
        <p:spPr>
          <a:xfrm>
            <a:off x="3121890" y="4038963"/>
            <a:ext cx="905164" cy="28365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 value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3"/>
          <p:cNvSpPr/>
          <p:nvPr/>
        </p:nvSpPr>
        <p:spPr>
          <a:xfrm>
            <a:off x="991828" y="4038962"/>
            <a:ext cx="1090611" cy="283655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of each file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3"/>
          <p:cNvSpPr txBox="1"/>
          <p:nvPr/>
        </p:nvSpPr>
        <p:spPr>
          <a:xfrm>
            <a:off x="3278910" y="6189311"/>
            <a:ext cx="5551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Source:https://en.wikipedia.org/wiki/Distributed_hash_table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4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IOT data with blockchain and IPFS</a:t>
            </a:r>
            <a:endParaRPr sz="2800"/>
          </a:p>
        </p:txBody>
      </p:sp>
      <p:sp>
        <p:nvSpPr>
          <p:cNvPr id="322" name="Google Shape;322;p64"/>
          <p:cNvSpPr txBox="1">
            <a:spLocks noGrp="1"/>
          </p:cNvSpPr>
          <p:nvPr>
            <p:ph type="body" idx="1"/>
          </p:nvPr>
        </p:nvSpPr>
        <p:spPr>
          <a:xfrm>
            <a:off x="684213" y="1700213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000" u="sng">
                <a:solidFill>
                  <a:srgbClr val="2A2A39"/>
                </a:solidFill>
              </a:rPr>
              <a:t>IOT data is too large </a:t>
            </a:r>
            <a:r>
              <a:rPr lang="en-US" sz="2000">
                <a:solidFill>
                  <a:srgbClr val="2A2A39"/>
                </a:solidFill>
              </a:rPr>
              <a:t>that is hard to put them all into blockchain.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000">
                <a:solidFill>
                  <a:srgbClr val="2A2A39"/>
                </a:solidFill>
              </a:rPr>
              <a:t>Thus, </a:t>
            </a:r>
            <a:r>
              <a:rPr lang="en-US" sz="2000" u="sng">
                <a:solidFill>
                  <a:srgbClr val="2A2A39"/>
                </a:solidFill>
              </a:rPr>
              <a:t>IOT data usually store into IPFS File System</a:t>
            </a:r>
            <a:r>
              <a:rPr lang="en-US" sz="2000">
                <a:solidFill>
                  <a:srgbClr val="2A2A39"/>
                </a:solidFill>
              </a:rPr>
              <a:t>.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000">
                <a:solidFill>
                  <a:srgbClr val="2A2A39"/>
                </a:solidFill>
              </a:rPr>
              <a:t>Get the </a:t>
            </a:r>
            <a:r>
              <a:rPr lang="en-US" sz="2000" u="sng">
                <a:solidFill>
                  <a:srgbClr val="2A2A39"/>
                </a:solidFill>
              </a:rPr>
              <a:t>hash value of IOT data file</a:t>
            </a:r>
            <a:r>
              <a:rPr lang="en-US" sz="2000">
                <a:solidFill>
                  <a:srgbClr val="2A2A39"/>
                </a:solidFill>
              </a:rPr>
              <a:t>, then </a:t>
            </a:r>
            <a:r>
              <a:rPr lang="en-US" sz="2000" u="sng">
                <a:solidFill>
                  <a:srgbClr val="2A2A39"/>
                </a:solidFill>
              </a:rPr>
              <a:t>store it into blockchain</a:t>
            </a:r>
            <a:r>
              <a:rPr lang="en-US" sz="2000">
                <a:solidFill>
                  <a:srgbClr val="2A2A39"/>
                </a:solidFill>
              </a:rPr>
              <a:t>. And, other user can get the hash value from the blockchain and get the IOT data. </a:t>
            </a:r>
            <a:endParaRPr/>
          </a:p>
        </p:txBody>
      </p:sp>
      <p:pic>
        <p:nvPicPr>
          <p:cNvPr id="323" name="Google Shape;32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0007" y="3429000"/>
            <a:ext cx="4412840" cy="248945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64"/>
          <p:cNvSpPr txBox="1"/>
          <p:nvPr/>
        </p:nvSpPr>
        <p:spPr>
          <a:xfrm>
            <a:off x="4446444" y="6068291"/>
            <a:ext cx="40101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Source:https://medium.com/pinata/ethereum-and-ipfs-e816e12a3c59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31" name="Google Shape;331;p29"/>
          <p:cNvSpPr txBox="1">
            <a:spLocks noGrp="1"/>
          </p:cNvSpPr>
          <p:nvPr>
            <p:ph type="body" idx="1"/>
          </p:nvPr>
        </p:nvSpPr>
        <p:spPr>
          <a:xfrm>
            <a:off x="684213" y="1700213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Introduction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Technology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FF0000"/>
                </a:solidFill>
              </a:rPr>
              <a:t>Industry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Applications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333399"/>
                </a:solidFill>
              </a:rPr>
              <a:t>S.W.O.T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Conclusion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References</a:t>
            </a:r>
            <a:endParaRPr/>
          </a:p>
          <a:p>
            <a:pPr marL="257175" lvl="0" indent="-130175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684213" y="1700213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FF0000"/>
                </a:solidFill>
              </a:rPr>
              <a:t>Introduction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FF0000"/>
                </a:solidFill>
              </a:rPr>
              <a:t>What is blockchain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FF0000"/>
                </a:solidFill>
              </a:rPr>
              <a:t>Why </a:t>
            </a:r>
            <a:r>
              <a:rPr lang="en-US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to use blockchain in Agricultural sector?</a:t>
            </a:r>
            <a:endParaRPr>
              <a:solidFill>
                <a:srgbClr val="FF0000"/>
              </a:solidFill>
            </a:endParaRPr>
          </a:p>
          <a:p>
            <a:pPr marL="257175" lvl="0" indent="-25717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Technology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Industry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Applications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333399"/>
                </a:solidFill>
              </a:rPr>
              <a:t>S.W.O.T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Conclusion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References</a:t>
            </a:r>
            <a:endParaRPr/>
          </a:p>
          <a:p>
            <a:pPr marL="257175" lvl="0" indent="-130175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Industry Analysis</a:t>
            </a:r>
            <a:endParaRPr/>
          </a:p>
        </p:txBody>
      </p:sp>
      <p:pic>
        <p:nvPicPr>
          <p:cNvPr id="337" name="Google Shape;33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37" y="1892094"/>
            <a:ext cx="6933126" cy="426478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0"/>
          <p:cNvSpPr txBox="1"/>
          <p:nvPr/>
        </p:nvSpPr>
        <p:spPr>
          <a:xfrm>
            <a:off x="3286761" y="6156878"/>
            <a:ext cx="5171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393939"/>
                </a:solidFill>
                <a:latin typeface="Inter"/>
                <a:ea typeface="Inter"/>
                <a:cs typeface="Inter"/>
                <a:sym typeface="Inter"/>
              </a:rPr>
              <a:t>Source: Consumer Preferences for Traceable Food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Industry Analysis</a:t>
            </a:r>
            <a:endParaRPr/>
          </a:p>
        </p:txBody>
      </p:sp>
      <p:pic>
        <p:nvPicPr>
          <p:cNvPr id="344" name="Google Shape;34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959" y="1609493"/>
            <a:ext cx="6590347" cy="415434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/>
        </p:nvSpPr>
        <p:spPr>
          <a:xfrm>
            <a:off x="4108132" y="6156878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Worldwide; BIS Research; 2021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Industry Analysis</a:t>
            </a:r>
            <a:endParaRPr/>
          </a:p>
        </p:txBody>
      </p:sp>
      <p:sp>
        <p:nvSpPr>
          <p:cNvPr id="351" name="Google Shape;351;p31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104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52" name="Google Shape;35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213" y="1700215"/>
            <a:ext cx="8132869" cy="466360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1"/>
          <p:cNvSpPr txBox="1"/>
          <p:nvPr/>
        </p:nvSpPr>
        <p:spPr>
          <a:xfrm>
            <a:off x="5064761" y="6341544"/>
            <a:ext cx="51714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393939"/>
                </a:solidFill>
                <a:latin typeface="Inter"/>
                <a:ea typeface="Inter"/>
                <a:cs typeface="Inter"/>
                <a:sym typeface="Inter"/>
              </a:rPr>
              <a:t>Source: StartUs insights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60" name="Google Shape;360;p34"/>
          <p:cNvSpPr txBox="1">
            <a:spLocks noGrp="1"/>
          </p:cNvSpPr>
          <p:nvPr>
            <p:ph type="body" idx="1"/>
          </p:nvPr>
        </p:nvSpPr>
        <p:spPr>
          <a:xfrm>
            <a:off x="684213" y="1700213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Introduction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Technology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Industry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FF0000"/>
                </a:solidFill>
              </a:rPr>
              <a:t>Applications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333399"/>
                </a:solidFill>
              </a:rPr>
              <a:t>S.W.O.T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Conclusion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References</a:t>
            </a:r>
            <a:endParaRPr/>
          </a:p>
          <a:p>
            <a:pPr marL="257175" lvl="0" indent="-130175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Applications</a:t>
            </a:r>
            <a:endParaRPr sz="2800"/>
          </a:p>
        </p:txBody>
      </p:sp>
      <p:pic>
        <p:nvPicPr>
          <p:cNvPr id="366" name="Google Shape;36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840" y="1535265"/>
            <a:ext cx="6797691" cy="486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Applications</a:t>
            </a:r>
            <a:endParaRPr/>
          </a:p>
        </p:txBody>
      </p:sp>
      <p:pic>
        <p:nvPicPr>
          <p:cNvPr id="372" name="Google Shape;37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7244" y="1136335"/>
            <a:ext cx="5410632" cy="558958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3"/>
          <p:cNvSpPr txBox="1"/>
          <p:nvPr/>
        </p:nvSpPr>
        <p:spPr>
          <a:xfrm>
            <a:off x="4967079" y="800102"/>
            <a:ext cx="4287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W. Lin et al.: Blockchain Technology in Current Agricultural Systems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5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/>
              <a:t>Applications</a:t>
            </a:r>
            <a:endParaRPr/>
          </a:p>
        </p:txBody>
      </p:sp>
      <p:sp>
        <p:nvSpPr>
          <p:cNvPr id="379" name="Google Shape;379;p65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 b="1" i="0">
                <a:solidFill>
                  <a:srgbClr val="181818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quality control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 b="1" i="0">
                <a:solidFill>
                  <a:srgbClr val="181818"/>
                </a:solidFill>
                <a:latin typeface="Proxima Nova"/>
                <a:ea typeface="Proxima Nova"/>
                <a:cs typeface="Proxima Nova"/>
                <a:sym typeface="Proxima Nova"/>
              </a:rPr>
              <a:t>Improving supply chains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 b="1" i="0">
                <a:solidFill>
                  <a:srgbClr val="181818"/>
                </a:solidFill>
                <a:latin typeface="Proxima Nova"/>
                <a:ea typeface="Proxima Nova"/>
                <a:cs typeface="Proxima Nova"/>
                <a:sym typeface="Proxima Nova"/>
              </a:rPr>
              <a:t>AgTech IoT-optimization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 b="1" i="0">
                <a:solidFill>
                  <a:srgbClr val="181818"/>
                </a:solidFill>
                <a:latin typeface="Proxima Nova"/>
                <a:ea typeface="Proxima Nova"/>
                <a:cs typeface="Proxima Nova"/>
                <a:sym typeface="Proxima Nova"/>
              </a:rPr>
              <a:t>Fair pricing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 b="1" i="0">
                <a:solidFill>
                  <a:srgbClr val="181818"/>
                </a:solidFill>
                <a:latin typeface="Proxima Nova"/>
                <a:ea typeface="Proxima Nova"/>
                <a:cs typeface="Proxima Nova"/>
                <a:sym typeface="Proxima Nova"/>
              </a:rPr>
              <a:t>Crowdfunding of agricultural production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 b="1" i="0">
                <a:solidFill>
                  <a:srgbClr val="181818"/>
                </a:solidFill>
                <a:latin typeface="Proxima Nova"/>
                <a:ea typeface="Proxima Nova"/>
                <a:cs typeface="Proxima Nova"/>
                <a:sym typeface="Proxima Nova"/>
              </a:rPr>
              <a:t>Small Farm Insurance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 b="1" i="0">
                <a:solidFill>
                  <a:srgbClr val="181818"/>
                </a:solidFill>
                <a:latin typeface="Proxima Nova"/>
                <a:ea typeface="Proxima Nova"/>
                <a:cs typeface="Proxima Nova"/>
                <a:sym typeface="Proxima Nova"/>
              </a:rPr>
              <a:t>Corporate Responsibility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b="1" i="0">
              <a:solidFill>
                <a:srgbClr val="18181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body" idx="1"/>
          </p:nvPr>
        </p:nvSpPr>
        <p:spPr>
          <a:xfrm>
            <a:off x="684213" y="1700213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Introduction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Technology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Industry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Applications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FF0000"/>
                </a:solidFill>
              </a:rPr>
              <a:t>S.W.O.T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Conclusion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References</a:t>
            </a:r>
            <a:endParaRPr/>
          </a:p>
          <a:p>
            <a:pPr marL="257175" lvl="0" indent="-130175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S.W.O.T</a:t>
            </a: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48F2C5-A549-3104-E103-D6449369E7E5}"/>
              </a:ext>
            </a:extLst>
          </p:cNvPr>
          <p:cNvSpPr/>
          <p:nvPr/>
        </p:nvSpPr>
        <p:spPr>
          <a:xfrm>
            <a:off x="684213" y="3974308"/>
            <a:ext cx="7772400" cy="58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1280F21-F212-DB73-14EA-593B33008963}"/>
              </a:ext>
            </a:extLst>
          </p:cNvPr>
          <p:cNvSpPr/>
          <p:nvPr/>
        </p:nvSpPr>
        <p:spPr>
          <a:xfrm>
            <a:off x="4414058" y="1700215"/>
            <a:ext cx="74815" cy="4548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3692D62-6A6F-E13A-D03D-345853B32FDC}"/>
              </a:ext>
            </a:extLst>
          </p:cNvPr>
          <p:cNvSpPr txBox="1"/>
          <p:nvPr/>
        </p:nvSpPr>
        <p:spPr>
          <a:xfrm>
            <a:off x="822960" y="1758403"/>
            <a:ext cx="3424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Transparency, immutable and integrity 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more trustable and traceable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solve various security issues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E0BABE4-8DBC-1F35-A8B4-86500C0EDCE9}"/>
              </a:ext>
            </a:extLst>
          </p:cNvPr>
          <p:cNvSpPr txBox="1"/>
          <p:nvPr/>
        </p:nvSpPr>
        <p:spPr>
          <a:xfrm>
            <a:off x="4663442" y="1760005"/>
            <a:ext cx="33666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Weakness: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develop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not always clear why blockchain is used and the security issues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solves.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6462561-A81E-689C-65B8-181F4EFC6A5C}"/>
              </a:ext>
            </a:extLst>
          </p:cNvPr>
          <p:cNvSpPr txBox="1"/>
          <p:nvPr/>
        </p:nvSpPr>
        <p:spPr>
          <a:xfrm>
            <a:off x="822959" y="4156841"/>
            <a:ext cx="33666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Opportunity: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develop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Everything is possible.</a:t>
            </a:r>
          </a:p>
          <a:p>
            <a:endParaRPr lang="en-US" altLang="zh-TW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5969860-3D3A-E530-9291-B1DA18A12E09}"/>
              </a:ext>
            </a:extLst>
          </p:cNvPr>
          <p:cNvSpPr txBox="1"/>
          <p:nvPr/>
        </p:nvSpPr>
        <p:spPr>
          <a:xfrm>
            <a:off x="4663442" y="4156840"/>
            <a:ext cx="3366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scandal of some blockchain relative organizations/companies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agriculture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9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99" name="Google Shape;399;p39"/>
          <p:cNvSpPr txBox="1">
            <a:spLocks noGrp="1"/>
          </p:cNvSpPr>
          <p:nvPr>
            <p:ph type="body" idx="1"/>
          </p:nvPr>
        </p:nvSpPr>
        <p:spPr>
          <a:xfrm>
            <a:off x="684213" y="1700213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Introduction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Technology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Industry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Applications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333399"/>
                </a:solidFill>
              </a:rPr>
              <a:t>S.W.O.T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FF0000"/>
                </a:solidFill>
              </a:rPr>
              <a:t>Conclusion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References</a:t>
            </a:r>
            <a:endParaRPr/>
          </a:p>
          <a:p>
            <a:pPr marL="257175" lvl="0" indent="-130175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blockchain</a:t>
            </a:r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b="0" i="0">
                <a:solidFill>
                  <a:srgbClr val="2A2A39"/>
                </a:solidFill>
                <a:latin typeface="Arial"/>
                <a:ea typeface="Arial"/>
                <a:cs typeface="Arial"/>
                <a:sym typeface="Arial"/>
              </a:rPr>
              <a:t>A blockchain is a type of </a:t>
            </a:r>
            <a:r>
              <a:rPr lang="en-US" b="0" i="0" u="sng" strike="noStrike">
                <a:solidFill>
                  <a:srgbClr val="2A2A39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distributed ledger technology (DLT)</a:t>
            </a:r>
            <a:r>
              <a:rPr lang="en-US" b="0" i="0">
                <a:solidFill>
                  <a:srgbClr val="2A2A39"/>
                </a:solidFill>
                <a:latin typeface="Arial"/>
                <a:ea typeface="Arial"/>
                <a:cs typeface="Arial"/>
                <a:sym typeface="Arial"/>
              </a:rPr>
              <a:t> that consists of growing list of</a:t>
            </a:r>
            <a:r>
              <a:rPr lang="en-US" b="0">
                <a:solidFill>
                  <a:srgbClr val="2A2A39"/>
                </a:solidFill>
                <a:latin typeface="Arial"/>
                <a:ea typeface="Arial"/>
                <a:cs typeface="Arial"/>
                <a:sym typeface="Arial"/>
              </a:rPr>
              <a:t> records, called blocks, that are securely linked together </a:t>
            </a:r>
            <a:r>
              <a:rPr lang="en-US" b="0" i="0" u="sng">
                <a:solidFill>
                  <a:srgbClr val="2A2A39"/>
                </a:solidFill>
                <a:latin typeface="Arial"/>
                <a:ea typeface="Arial"/>
                <a:cs typeface="Arial"/>
                <a:sym typeface="Arial"/>
              </a:rPr>
              <a:t>using </a:t>
            </a:r>
            <a:r>
              <a:rPr lang="en-US" b="0" u="sng">
                <a:solidFill>
                  <a:srgbClr val="2A2A39"/>
                </a:solidFill>
                <a:latin typeface="Arial"/>
                <a:ea typeface="Arial"/>
                <a:cs typeface="Arial"/>
                <a:sym typeface="Arial"/>
              </a:rPr>
              <a:t>cryptography</a:t>
            </a:r>
            <a:r>
              <a:rPr lang="en-US" b="0" i="0">
                <a:solidFill>
                  <a:srgbClr val="2A2A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57175" lvl="0" indent="-1047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>
              <a:solidFill>
                <a:srgbClr val="2A2A39"/>
              </a:solidFill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2989" y="3637280"/>
            <a:ext cx="7357944" cy="2540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05" name="Google Shape;405;p40"/>
          <p:cNvSpPr txBox="1">
            <a:spLocks noGrp="1"/>
          </p:cNvSpPr>
          <p:nvPr>
            <p:ph type="body" idx="1"/>
          </p:nvPr>
        </p:nvSpPr>
        <p:spPr>
          <a:xfrm>
            <a:off x="692526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104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It is a clear trend that integrating new technologies in the traditional agricultural sector.</a:t>
            </a:r>
          </a:p>
          <a:p>
            <a:pPr marL="257175" lvl="0" indent="-104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257175" lvl="0" indent="-104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However, the field is still in its infancy and most of the solutions are conceptual.</a:t>
            </a:r>
          </a:p>
          <a:p>
            <a:pPr marL="257175" lvl="0" indent="-104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257175" lvl="0" indent="-1047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Traceability, optimization of food supply chain, crop insurance and transactions may be the four directions of future development.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body" idx="1"/>
          </p:nvPr>
        </p:nvSpPr>
        <p:spPr>
          <a:xfrm>
            <a:off x="684213" y="1700213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Introduction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Technology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Industry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Applications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333399"/>
                </a:solidFill>
              </a:rPr>
              <a:t>S.W.O.T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Conclusion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FF0000"/>
                </a:solidFill>
              </a:rPr>
              <a:t>References</a:t>
            </a:r>
            <a:endParaRPr/>
          </a:p>
          <a:p>
            <a:pPr marL="257175" lvl="0" indent="-130175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418" name="Google Shape;418;p42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-US" sz="2000" b="1" i="0">
                <a:solidFill>
                  <a:srgbClr val="333333"/>
                </a:solidFill>
              </a:rPr>
              <a:t>Blockchain Technology in Current Agricultural Systems: From Techniques to Applications (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https://ieeexplore.ieee.org/document/9159588</a:t>
            </a:r>
            <a:r>
              <a:rPr lang="en-US" sz="2000"/>
              <a:t>)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solidFill>
                  <a:srgbClr val="2A2A39"/>
                </a:solidFill>
              </a:rPr>
              <a:t>Survey on the Applications of Blockchain in Agriculture </a:t>
            </a:r>
            <a:r>
              <a:rPr lang="en-US" sz="2000"/>
              <a:t>(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https://www.researchgate.net/publication/363068991_Survey_on_the_Applications_of_Blockchain_in_Agriculture</a:t>
            </a:r>
            <a:r>
              <a:rPr lang="en-US" sz="2000"/>
              <a:t>)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solidFill>
                  <a:srgbClr val="2A2A39"/>
                </a:solidFill>
              </a:rPr>
              <a:t>Blockchain Applications in Agriculture: A Scoping Review </a:t>
            </a:r>
            <a:r>
              <a:rPr lang="en-US" sz="2000"/>
              <a:t>(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https://www.researchgate.net/publication/360417397_Blockchain_Applications_in_Agriculture_A_Scoping_Review</a:t>
            </a:r>
            <a:r>
              <a:rPr lang="en-US" sz="2000"/>
              <a:t> )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solidFill>
                  <a:srgbClr val="2A2A39"/>
                </a:solidFill>
              </a:rPr>
              <a:t>What is Hyperledger Fabric? </a:t>
            </a:r>
            <a:r>
              <a:rPr lang="en-US" sz="1600" b="1" i="0"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en-US" sz="1600" b="1" i="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https://www.ibm.com/topics/Hyperledger</a:t>
            </a:r>
            <a:r>
              <a:rPr lang="en-US" sz="1600" b="1" i="0">
                <a:latin typeface="IBM Plex Sans"/>
                <a:ea typeface="IBM Plex Sans"/>
                <a:cs typeface="IBM Plex Sans"/>
                <a:sym typeface="IBM Plex Sans"/>
              </a:rPr>
              <a:t> )</a:t>
            </a:r>
            <a:endParaRPr sz="2000"/>
          </a:p>
          <a:p>
            <a:pPr marL="257175" lvl="0" indent="-2571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solidFill>
                  <a:srgbClr val="2A2A39"/>
                </a:solidFill>
              </a:rPr>
              <a:t>Blockchain from Wikipedia </a:t>
            </a:r>
            <a:r>
              <a:rPr lang="en-US" sz="1600" b="0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u="sng">
                <a:solidFill>
                  <a:schemeClr val="hlink"/>
                </a:solidFill>
                <a:hlinkClick r:id="rId7"/>
              </a:rPr>
              <a:t>https://en.wikipedia.org/wiki/Blockchain</a:t>
            </a:r>
            <a:r>
              <a:rPr lang="en-US" sz="2000"/>
              <a:t> )</a:t>
            </a:r>
            <a:endParaRPr/>
          </a:p>
          <a:p>
            <a:pPr marL="257175" lvl="0" indent="-104775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 b="0" i="0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【IPFS 技術佈道人】入門淺談：什麼是 IPFS？ (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https://blockcast.it/2019/10/16/let-me-tell-you-what-is-ipfs/</a:t>
            </a:r>
            <a:r>
              <a:rPr lang="en-US" sz="2000"/>
              <a:t> </a:t>
            </a:r>
            <a:r>
              <a:rPr lang="en-US" sz="2400" b="0" i="0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solidFill>
                  <a:srgbClr val="2A2A39"/>
                </a:solidFill>
              </a:rPr>
              <a:t>Introduction to Blockchain technology | Set 1 </a:t>
            </a:r>
            <a:r>
              <a:rPr lang="en-US" sz="2400" b="0" i="0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https://www.geeksforgeeks.org/blockchain-technology-introduction</a:t>
            </a:r>
            <a:r>
              <a:rPr lang="en-US" sz="2000" b="0" u="sng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b="0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solidFill>
                  <a:srgbClr val="2A2A39"/>
                </a:solidFill>
              </a:rPr>
              <a:t>Blockchain Technology for Agriculture: Applications and Rationale </a:t>
            </a:r>
            <a:r>
              <a:rPr lang="en-US" b="0" i="0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https://www.frontiersin.org/articles/10.3389/fbloc.2020.00007/full</a:t>
            </a:r>
            <a:r>
              <a:rPr lang="en-US" sz="2000"/>
              <a:t> </a:t>
            </a:r>
            <a:r>
              <a:rPr lang="en-US" sz="2400" b="0" i="0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solidFill>
                  <a:srgbClr val="2A2A39"/>
                </a:solidFill>
              </a:rPr>
              <a:t>Blockchain Technology in Agriculture </a:t>
            </a:r>
            <a:r>
              <a:rPr lang="en-US" b="0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000" u="sng">
                <a:solidFill>
                  <a:schemeClr val="hlink"/>
                </a:solidFill>
                <a:hlinkClick r:id="rId6"/>
              </a:rPr>
              <a:t>https://www.edengreen.com/blog-collection/blockchain-technology-in-agriculture</a:t>
            </a:r>
            <a:r>
              <a:rPr lang="en-US" sz="2000"/>
              <a:t> </a:t>
            </a:r>
            <a:r>
              <a:rPr lang="en-US" sz="2400" b="0" i="0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000"/>
              <a:buChar char="■"/>
            </a:pPr>
            <a:r>
              <a:rPr lang="en-US" sz="2000">
                <a:solidFill>
                  <a:srgbClr val="2A2A39"/>
                </a:solidFill>
              </a:rPr>
              <a:t>Food system jobs (</a:t>
            </a:r>
            <a:r>
              <a:rPr lang="en-US" sz="2000" u="sng">
                <a:solidFill>
                  <a:schemeClr val="hlink"/>
                </a:solidFill>
                <a:hlinkClick r:id="rId7"/>
              </a:rPr>
              <a:t>https://www.worldbank.org/en/topic/food-system-jobs</a:t>
            </a:r>
            <a:r>
              <a:rPr lang="en-US" b="0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>
                <a:solidFill>
                  <a:srgbClr val="2A2A3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 b="0" i="0">
              <a:solidFill>
                <a:srgbClr val="2A2A3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1047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430" name="Google Shape;430;p66"/>
          <p:cNvSpPr txBox="1">
            <a:spLocks noGrp="1"/>
          </p:cNvSpPr>
          <p:nvPr>
            <p:ph type="body" idx="1"/>
          </p:nvPr>
        </p:nvSpPr>
        <p:spPr>
          <a:xfrm>
            <a:off x="685800" y="1712407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000" dirty="0">
                <a:solidFill>
                  <a:srgbClr val="2A2A39"/>
                </a:solidFill>
              </a:rPr>
              <a:t>The Complete Guide for Types of Blockchain! </a:t>
            </a:r>
            <a:r>
              <a:rPr lang="en-US" b="0" i="0" dirty="0">
                <a:solidFill>
                  <a:srgbClr val="272C37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2000" u="sng" dirty="0">
                <a:solidFill>
                  <a:schemeClr val="hlink"/>
                </a:solidFill>
                <a:hlinkClick r:id="rId3"/>
              </a:rPr>
              <a:t>https://www.simplilearn.com/tutorials/blockchain-tutorial/types-of-blockchain</a:t>
            </a:r>
            <a:r>
              <a:rPr lang="en-US" sz="2000" u="sng" dirty="0">
                <a:solidFill>
                  <a:schemeClr val="hlink"/>
                </a:solidFill>
              </a:rPr>
              <a:t> </a:t>
            </a:r>
            <a:r>
              <a:rPr lang="en-US" b="0" i="0" dirty="0">
                <a:solidFill>
                  <a:srgbClr val="272C3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000" dirty="0" err="1">
                <a:solidFill>
                  <a:srgbClr val="2A2A39"/>
                </a:solidFill>
              </a:rPr>
              <a:t>區塊鏈</a:t>
            </a:r>
            <a:r>
              <a:rPr lang="en-US" sz="2000" dirty="0">
                <a:solidFill>
                  <a:srgbClr val="2A2A39"/>
                </a:solidFill>
              </a:rPr>
              <a:t> Blockchain – Hyperledger Fabric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0" dirty="0">
                <a:solidFill>
                  <a:srgbClr val="272C37"/>
                </a:solidFill>
                <a:latin typeface="Roboto"/>
                <a:ea typeface="Roboto"/>
                <a:cs typeface="Roboto"/>
                <a:sym typeface="Roboto"/>
              </a:rPr>
              <a:t>   (</a:t>
            </a:r>
            <a:r>
              <a:rPr lang="en-US" sz="2000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https://www.samsonhoi.com/661/blockchain-hyperledger-fabric</a:t>
            </a:r>
            <a:r>
              <a:rPr lang="en-US" sz="2000" u="sng" dirty="0">
                <a:solidFill>
                  <a:schemeClr val="hlink"/>
                </a:solidFill>
                <a:sym typeface="Roboto"/>
              </a:rPr>
              <a:t> </a:t>
            </a:r>
            <a:r>
              <a:rPr lang="en-US" b="0" i="0" dirty="0">
                <a:solidFill>
                  <a:srgbClr val="272C3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dirty="0"/>
          </a:p>
          <a:p>
            <a:pPr marL="257175" lvl="0" indent="-1047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blockchain</a:t>
            </a:r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Blockchains are typically managed by a </a:t>
            </a:r>
            <a:r>
              <a:rPr lang="en-US" b="0" i="0" u="sng" strike="noStrike">
                <a:solidFill>
                  <a:srgbClr val="2A2A39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peer-to-peer (P2P)</a:t>
            </a:r>
            <a:r>
              <a:rPr lang="en-US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computer network</a:t>
            </a:r>
            <a:endParaRPr>
              <a:solidFill>
                <a:srgbClr val="2A2A39"/>
              </a:solidFill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t="1511"/>
          <a:stretch/>
        </p:blipFill>
        <p:spPr>
          <a:xfrm>
            <a:off x="2204590" y="2590800"/>
            <a:ext cx="4501010" cy="3935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blockchain</a:t>
            </a:r>
            <a:endParaRPr/>
          </a:p>
        </p:txBody>
      </p:sp>
      <p:sp>
        <p:nvSpPr>
          <p:cNvPr id="128" name="Google Shape;128;p6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Property of Blockchains: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Char char="■"/>
            </a:pPr>
            <a:r>
              <a:rPr lang="en-US" b="1" i="0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Data Immutability and </a:t>
            </a:r>
            <a:r>
              <a:rPr lang="en-US" b="1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Integrity</a:t>
            </a:r>
            <a:r>
              <a:rPr lang="en-US" b="1" i="0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  <a:r>
              <a:rPr lang="en-US" b="0" i="0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without the consent from the majority of nodes, no one can add/delete/edit any transaction blocks to the ledger.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b="1" i="0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Decentralized: </a:t>
            </a: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not like Client-Server model, managed by P2P network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b="1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Transparent</a:t>
            </a:r>
            <a:r>
              <a:rPr lang="en-US" b="1" i="0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Because every node or participant in Blockchain can access to all transaction data.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b="1" i="0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Consensus-based: </a:t>
            </a: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Every blockchain thrives because of the </a:t>
            </a:r>
            <a:r>
              <a:rPr lang="en-US" u="sng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consensus algorithms</a:t>
            </a: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 b="1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Flexible</a:t>
            </a: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: Smart Contract</a:t>
            </a:r>
            <a:endParaRPr/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b="0" i="0"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b="1" i="0"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2A2A3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Why to use blockchain in Agricultural sector?</a:t>
            </a:r>
            <a:endParaRPr sz="2800"/>
          </a:p>
        </p:txBody>
      </p:sp>
      <p:sp>
        <p:nvSpPr>
          <p:cNvPr id="134" name="Google Shape;134;p7"/>
          <p:cNvSpPr txBox="1">
            <a:spLocks noGrp="1"/>
          </p:cNvSpPr>
          <p:nvPr>
            <p:ph type="body" idx="1"/>
          </p:nvPr>
        </p:nvSpPr>
        <p:spPr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Food safety issues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Char char="■"/>
            </a:pPr>
            <a:r>
              <a:rPr lang="en-US" i="0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Data Immutability and </a:t>
            </a: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Integrity</a:t>
            </a:r>
            <a:endParaRPr>
              <a:solidFill>
                <a:srgbClr val="2A2A39"/>
              </a:solidFill>
            </a:endParaRPr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Transparent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Food supply chain may be traceable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Smart farming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track the provenance of food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trustworthy food supply chains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build trust between producers and consumers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facilitates the use of data-driven technologies to make farming smarter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More application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19232D"/>
                </a:solidFill>
                <a:latin typeface="Open Sans"/>
                <a:ea typeface="Open Sans"/>
                <a:cs typeface="Open Sans"/>
                <a:sym typeface="Open Sans"/>
              </a:rPr>
              <a:t>Trustworthy platform</a:t>
            </a:r>
            <a:endParaRPr/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b="0" i="0"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b="1" i="0">
              <a:solidFill>
                <a:srgbClr val="19232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95313" lvl="1" indent="-12541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>
              <a:solidFill>
                <a:srgbClr val="2A2A3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Why to use blockchain in Agricultural sector?</a:t>
            </a:r>
            <a:endParaRPr sz="2800"/>
          </a:p>
        </p:txBody>
      </p:sp>
      <p:pic>
        <p:nvPicPr>
          <p:cNvPr id="140" name="Google Shape;140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6603" y="1785806"/>
            <a:ext cx="7770793" cy="3639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 txBox="1"/>
          <p:nvPr/>
        </p:nvSpPr>
        <p:spPr>
          <a:xfrm>
            <a:off x="3992879" y="5813873"/>
            <a:ext cx="485648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</a:t>
            </a: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Andreas Sendros et al: Blockchain Applications in Agriculture: A Scoping Review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body" idx="1"/>
          </p:nvPr>
        </p:nvSpPr>
        <p:spPr>
          <a:xfrm>
            <a:off x="684213" y="1700213"/>
            <a:ext cx="7772400" cy="454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Introduction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FF0000"/>
                </a:solidFill>
              </a:rPr>
              <a:t>Technology Analysis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FF0000"/>
                </a:solidFill>
              </a:rPr>
              <a:t>How blockchain works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FF0000"/>
                </a:solidFill>
              </a:rPr>
              <a:t>Types of blockchain</a:t>
            </a:r>
            <a:endParaRPr/>
          </a:p>
          <a:p>
            <a:pPr marL="595313" lvl="1" indent="-25241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</a:pPr>
            <a:r>
              <a:rPr lang="en-US">
                <a:solidFill>
                  <a:srgbClr val="FF0000"/>
                </a:solidFill>
              </a:rPr>
              <a:t>IOT and IPFS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Industry Analysis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Applications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>
                <a:solidFill>
                  <a:srgbClr val="333399"/>
                </a:solidFill>
              </a:rPr>
              <a:t>S.W.O.T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Conclusion</a:t>
            </a:r>
            <a:endParaRPr/>
          </a:p>
          <a:p>
            <a:pPr marL="257175" lvl="0" indent="-257175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2400"/>
              <a:buChar char="■"/>
            </a:pPr>
            <a:r>
              <a:rPr lang="en-US"/>
              <a:t>References</a:t>
            </a:r>
            <a:endParaRPr/>
          </a:p>
          <a:p>
            <a:pPr marL="257175" lvl="0" indent="-130175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</a:pP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晶片系統佈景主題">
  <a:themeElements>
    <a:clrScheme name="SUMIPNTG 1">
      <a:dk1>
        <a:srgbClr val="545472"/>
      </a:dk1>
      <a:lt1>
        <a:srgbClr val="FFFFFF"/>
      </a:lt1>
      <a:dk2>
        <a:srgbClr val="892D5B"/>
      </a:dk2>
      <a:lt2>
        <a:srgbClr val="9797B7"/>
      </a:lt2>
      <a:accent1>
        <a:srgbClr val="A7CCD9"/>
      </a:accent1>
      <a:accent2>
        <a:srgbClr val="C7C7DF"/>
      </a:accent2>
      <a:accent3>
        <a:srgbClr val="FFFFFF"/>
      </a:accent3>
      <a:accent4>
        <a:srgbClr val="464660"/>
      </a:accent4>
      <a:accent5>
        <a:srgbClr val="D0E2E9"/>
      </a:accent5>
      <a:accent6>
        <a:srgbClr val="B4B4CA"/>
      </a:accent6>
      <a:hlink>
        <a:srgbClr val="CCCCFF"/>
      </a:hlink>
      <a:folHlink>
        <a:srgbClr val="D9D9E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1830</Words>
  <Application>Microsoft Office PowerPoint</Application>
  <PresentationFormat>如螢幕大小 (4:3)</PresentationFormat>
  <Paragraphs>338</Paragraphs>
  <Slides>44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7" baseType="lpstr">
      <vt:lpstr>Noto Sans</vt:lpstr>
      <vt:lpstr>Helvetica Neue</vt:lpstr>
      <vt:lpstr>IBM Plex Sans</vt:lpstr>
      <vt:lpstr>Inter</vt:lpstr>
      <vt:lpstr>Source Sans Pro</vt:lpstr>
      <vt:lpstr>Proxima Nova</vt:lpstr>
      <vt:lpstr>Arial</vt:lpstr>
      <vt:lpstr>Calibri</vt:lpstr>
      <vt:lpstr>Roboto</vt:lpstr>
      <vt:lpstr>Times</vt:lpstr>
      <vt:lpstr>Times New Roman</vt:lpstr>
      <vt:lpstr>Open Sans</vt:lpstr>
      <vt:lpstr>晶片系統佈景主題</vt:lpstr>
      <vt:lpstr>Agriculture Blockchain/technologies </vt:lpstr>
      <vt:lpstr>Outline</vt:lpstr>
      <vt:lpstr>Outline</vt:lpstr>
      <vt:lpstr>What is blockchain</vt:lpstr>
      <vt:lpstr>What is blockchain</vt:lpstr>
      <vt:lpstr>What is blockchain</vt:lpstr>
      <vt:lpstr>Why to use blockchain in Agricultural sector?</vt:lpstr>
      <vt:lpstr>Why to use blockchain in Agricultural sector?</vt:lpstr>
      <vt:lpstr>Outline</vt:lpstr>
      <vt:lpstr>How blockchain works</vt:lpstr>
      <vt:lpstr>Cryptography</vt:lpstr>
      <vt:lpstr>Consensus</vt:lpstr>
      <vt:lpstr>Consensus</vt:lpstr>
      <vt:lpstr>Consensus</vt:lpstr>
      <vt:lpstr>Consensus</vt:lpstr>
      <vt:lpstr>Consensus</vt:lpstr>
      <vt:lpstr>Smart contracts</vt:lpstr>
      <vt:lpstr>How blockchain works</vt:lpstr>
      <vt:lpstr>Types of blockchain</vt:lpstr>
      <vt:lpstr>Public blockchain</vt:lpstr>
      <vt:lpstr>Private blockchain</vt:lpstr>
      <vt:lpstr>Consortium blockchain</vt:lpstr>
      <vt:lpstr>IOT and IPFS</vt:lpstr>
      <vt:lpstr>IOT in agriculture</vt:lpstr>
      <vt:lpstr>IOT in agriculture</vt:lpstr>
      <vt:lpstr>IOT in agriculture</vt:lpstr>
      <vt:lpstr>IPFS</vt:lpstr>
      <vt:lpstr>IOT data with blockchain and IPFS</vt:lpstr>
      <vt:lpstr>Outline</vt:lpstr>
      <vt:lpstr>Industry Analysis</vt:lpstr>
      <vt:lpstr>Industry Analysis</vt:lpstr>
      <vt:lpstr>Industry Analysis</vt:lpstr>
      <vt:lpstr>Outline</vt:lpstr>
      <vt:lpstr>Applications</vt:lpstr>
      <vt:lpstr>Applications</vt:lpstr>
      <vt:lpstr>Applications</vt:lpstr>
      <vt:lpstr>Outline</vt:lpstr>
      <vt:lpstr>S.W.O.T</vt:lpstr>
      <vt:lpstr>Outline</vt:lpstr>
      <vt:lpstr>Conclusion</vt:lpstr>
      <vt:lpstr>Outline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Agriculture Blockchain/technologies</dc:title>
  <dc:creator>yiping</dc:creator>
  <cp:lastModifiedBy>許詠晴</cp:lastModifiedBy>
  <cp:revision>8</cp:revision>
  <dcterms:created xsi:type="dcterms:W3CDTF">2019-10-07T13:40:58Z</dcterms:created>
  <dcterms:modified xsi:type="dcterms:W3CDTF">2022-12-04T05:08:46Z</dcterms:modified>
</cp:coreProperties>
</file>